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7" r:id="rId2"/>
    <p:sldId id="305" r:id="rId3"/>
    <p:sldId id="258" r:id="rId4"/>
    <p:sldId id="278" r:id="rId5"/>
    <p:sldId id="264" r:id="rId6"/>
    <p:sldId id="261" r:id="rId7"/>
    <p:sldId id="294" r:id="rId8"/>
    <p:sldId id="306" r:id="rId9"/>
    <p:sldId id="296" r:id="rId10"/>
    <p:sldId id="297" r:id="rId11"/>
    <p:sldId id="266" r:id="rId12"/>
    <p:sldId id="290" r:id="rId13"/>
    <p:sldId id="318" r:id="rId14"/>
    <p:sldId id="319" r:id="rId15"/>
    <p:sldId id="331" r:id="rId16"/>
    <p:sldId id="292" r:id="rId17"/>
    <p:sldId id="321" r:id="rId18"/>
    <p:sldId id="324" r:id="rId19"/>
    <p:sldId id="325" r:id="rId20"/>
    <p:sldId id="327" r:id="rId21"/>
    <p:sldId id="328" r:id="rId22"/>
    <p:sldId id="329" r:id="rId23"/>
    <p:sldId id="307" r:id="rId24"/>
    <p:sldId id="308" r:id="rId25"/>
    <p:sldId id="309" r:id="rId26"/>
    <p:sldId id="312" r:id="rId27"/>
    <p:sldId id="313" r:id="rId28"/>
    <p:sldId id="314" r:id="rId29"/>
    <p:sldId id="315" r:id="rId30"/>
    <p:sldId id="316" r:id="rId31"/>
    <p:sldId id="311" r:id="rId32"/>
    <p:sldId id="283" r:id="rId33"/>
    <p:sldId id="284" r:id="rId34"/>
    <p:sldId id="285" r:id="rId35"/>
    <p:sldId id="286" r:id="rId36"/>
    <p:sldId id="287" r:id="rId37"/>
    <p:sldId id="288" r:id="rId38"/>
    <p:sldId id="298" r:id="rId39"/>
    <p:sldId id="299" r:id="rId40"/>
    <p:sldId id="301" r:id="rId41"/>
    <p:sldId id="302" r:id="rId42"/>
    <p:sldId id="317" r:id="rId43"/>
    <p:sldId id="304" r:id="rId44"/>
    <p:sldId id="330" r:id="rId45"/>
    <p:sldId id="303" r:id="rId46"/>
    <p:sldId id="2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531" autoAdjust="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9.7093" units="1/cm"/>
          <inkml:channelProperty channel="Y" name="resolution" value="39.58763" units="1/cm"/>
          <inkml:channelProperty channel="T" name="resolution" value="1" units="1/dev"/>
        </inkml:channelProperties>
      </inkml:inkSource>
      <inkml:timestamp xml:id="ts0" timeString="2017-04-27T19:36:56.3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nkml:trace contextRef="#ctx0" brushRef="#br0">7659 2848 0,'115'0'125,"39"0"-125,-39 38 15,39 1 1,-38-1-1,-1-38 1,-38 0 0,77 0-1,-77 0 1,39 0 0,-1 0-1,1 0 1,-78 0 15,39 0-31,-39 0 31,1 0-15,-1 0 0,1 0-1,38 0 1,0 0-1,38 0 1,-38 0 0,0 0-16,-38 0 15,-1 0 1,39 0 0,0 0-1,0 0 16,-38 0-15,-1 0 0,39 0-1,-38 0 1,76 39 15,-38-39-31,0 0 16,0 0-1,0 0 1,-39 0 15,1 0-15</inkml:trace>
  <inkml:trace contextRef="#ctx0" brushRef="#br0" timeOffset="1589.0565">7813 4464 0,'38'0'78,"39"0"-62,0 0-1,38 0-15,-38 39 16,0-39-1,0 0 1,39 77 0,-1-77-1,39 0-15,39 38 16,-78-38 0,39 0-1,-116 0 1,39 0-1,39 0 1,-39 0 15,0 0-15,115 0 0,-115 0-1,39 0 1,-1 0-1,-38 0 1,-38 0 0,76 0-1,-76 0 1,114 0 0,-76 0-1,39 0 1,76 0-1,-115 0 1,0 0 15,77 0-15,-115 0 15,76 0-15,-76 0-16,76 0 15,-38 0 1,115 0 0,-153 0-1,76 0 1,-76 0 0,-1 0-1,1 0 1,-1 0-1,1 0 32</inkml:trace>
  <inkml:trace contextRef="#ctx0" brushRef="#br1" timeOffset="11874.4598">270 5965 0,'115'0'109,"0"0"-93,1 0-16,-1 0 15,1 0 1,-78 0 0,39 0-1,0 0-15,39 0 32,38 0-17,0 0-15,-39 0 16,0 0-1,39 0 1,-38 0 0,-1 0-1,78 0 1,-78 0 0,-38 0-1,0 0-15,0 0 16,-38 0-1,115 0 17,-116 0-17,0 0 1,116 0 0,-77 0-1,0 0 1,116 0-1,-116 0 1,0 0 0,38 0-1,-76 0 1,38 0 0,38 0-1,-38 0 1,39 0-1,-40 0 1,40 0-16,-39 0 31,77 0-15,-77 0 15,-39 0-15,1 0-16,-1 0 15,39 0 1,77 39 0,-38-39-1,-39 0 1,77 38 0,-116-38-1,1 0 1,37 0-1,-76 39 1,39-39 15,-1 0-15,1 0 15,-1 0-15,1 0 15,-1 0-15,1 0-1,-1 0 1,1 0 0,-1 0-1,1 0 1,-1 0 15</inkml:trace>
  <inkml:trace contextRef="#ctx0" brushRef="#br1" timeOffset="22109.8203">7158 18280 0,'77'0'94,"77"0"-78,39 0-1,-39 0 1,38 0 0,-38 39-16,38-39 15,116 0 1,-77 0 15,-38 38-31,-78-38 16,0 0-1,-38 0 1,116 0 0,-116 0-1,192 0 1,-153 0-1,-1 0 1,39 0 0,-77-38-1,39 38 1,76 0 0,-77 0-1,39 0 1,154 0-1,-231 0 17,39 0-17,-39 0-15,-39 0 16,39 0 0,-38 0-1,-1 0-15,77 0 16,-38 0-1,154 0 1,-115 0 0,-39 0-1,38 0 1,-38 0 0,-38 0-1,38 0 1,-39 0-1,1 0 17,115 0-17,-77 0 1,38 0 0,0 0-1,-76 0 1,76 0-1,-76 0 1,-1 0 15,1 0 16,-1 0-16,1 0 1,-1 0-17,1 0 1,76 0 0,-38 0-1,-38 0 1,38 0-1,-39 0 1,1 0 0,-39-39 15,38 39-15,-38-38 93,0-1-78,0 1-15,0-1-1,0 1-15,0-39 16,0 0 0,-38 38-1,38-38 1,0 39-16,-77 0 16,77-1-1,-77-76 1,0 115-1,38 0 17,-76-77-17,38 38 17,38 1-17,1-1 1,38 1-1,-39 38 1,39-39 0,0 1-1,-38 38-15,38-39 16,-39 39 0,1-38-1,-1-1 1,1 1-1,-39 38 17,-38 0-17,-1-39 1,-76 1 0,115 38-1,38 0 1,-76-39-1,76 39 1,1 0 0,-116-38-1,38 38 1,-38 0 0,0 0-1,78 0 1,-1 0 15,38 0-15,1 0-1,-116 0 1,38 0 0,-38 0-1,-38 0 1,115 0-1,0 0 1,0 0 0,0 0-1,-39 0 1,-114 0-16,76 0 16,38 0-1,39 0 1,0 0-1,0 0-15,39 0 32,-155 0-17,39 0 1,-38 0 0,-39 0-1,154 0 1,39 0-1,-78 0 1,39 0 15,39 0-15,-39 0 0,38 0-1,-38 0-15,-38 0 16,-1 0 15,39 38-15,0-38-16,0 39 15,39-39 1,0 0 0,-1 38-1,1 1 16,-1-39-31,1 77 32,-1-77-17,1 38-15,-39 1 32,38-1-17,-38 1 1,0-39-1,-38 77 1,76-77 0,1 38 15,-39-38-31,77 39 16,-39-1-1,-38-38 1,39 0 15,38 39 16,-39-39-16,39 38 0,0 1 16,0-1-15,-38-38-17,38 39 1,0-1-1,0 0 17,0 1-17,0-1 1,0 39 0,38-38 15,-38-1 0,39-38-15,-1 39-1,-38-1 1,39-38 15,-39 39-15,38-39-1,39 38 1,-38 1 0,-1-39-1,1 0 1,-1 0 0,1 0-1,-1 38 1,1-38 15,-1 0-15,1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BEE3D-4884-499E-9238-0744E0FB163C}"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9A12C-E2B1-42B4-B38B-28B9ADE3718C}" type="slidenum">
              <a:rPr lang="en-US" smtClean="0"/>
              <a:t>‹#›</a:t>
            </a:fld>
            <a:endParaRPr lang="en-US"/>
          </a:p>
        </p:txBody>
      </p:sp>
    </p:spTree>
    <p:extLst>
      <p:ext uri="{BB962C8B-B14F-4D97-AF65-F5344CB8AC3E}">
        <p14:creationId xmlns:p14="http://schemas.microsoft.com/office/powerpoint/2010/main" val="42445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keuriggreenmountain.com/en/OurStories/PartnershipsStories/PartneringforMutualSuccess.aspx"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ww.keuriggreenmountain.com/en/Sustainability/Overview.aspx" TargetMode="External"/><Relationship Id="rId5" Type="http://schemas.openxmlformats.org/officeDocument/2006/relationships/hyperlink" Target="http://www.keuriggreenmountain.com/en/OurCompany/WhoWeAre.aspx" TargetMode="External"/><Relationship Id="rId4" Type="http://schemas.openxmlformats.org/officeDocument/2006/relationships/hyperlink" Target="http://www.keuriggreenmountain.com/en/OurStories/InnovationStories/InnovationVideo.asp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Coffee improves your performance when working out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Caffeine increases your levels of adrenaline, and releases fatty acids from fat tissues, leading to a better physical performance .</a:t>
            </a:r>
          </a:p>
          <a:p>
            <a:endParaRPr lang="en-US"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Coffee contains lots of antioxidants (it's the biggest source of antioxidants in an average Western diet!). As a result, coffee drinkers are at a lower risk of diseases such as Parkinson’s Disease, Type II Diabetes, and Heart Disease.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Your body naturally produces a hormone called cortisol that helps you feel alert and awake. That is released according to your circadian rhythm, dictated by the time of the day. So, if you have a habit of drinking coffee when you first wake up, you may want to wait a bit longer so that your caffeine isn’t wasted during a time when cortisol is at its highest.</a:t>
            </a:r>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1</a:t>
            </a:fld>
            <a:endParaRPr lang="en-US"/>
          </a:p>
        </p:txBody>
      </p:sp>
    </p:spTree>
    <p:extLst>
      <p:ext uri="{BB962C8B-B14F-4D97-AF65-F5344CB8AC3E}">
        <p14:creationId xmlns:p14="http://schemas.microsoft.com/office/powerpoint/2010/main" val="4191603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There were no case or statistical studies done on investments in farming livelihoods that led to improved long-term outcomes for the company. This ppt attempts to prove as many of the Theory of Change links with evidence from available literature. This section will use the findings described in earlier sections of this paper to determine the ultimate benefits to KGM through the long-term supply of quality coffee. </a:t>
            </a:r>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30</a:t>
            </a:fld>
            <a:endParaRPr lang="en-US"/>
          </a:p>
        </p:txBody>
      </p:sp>
    </p:spTree>
    <p:extLst>
      <p:ext uri="{BB962C8B-B14F-4D97-AF65-F5344CB8AC3E}">
        <p14:creationId xmlns:p14="http://schemas.microsoft.com/office/powerpoint/2010/main" val="105999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31</a:t>
            </a:fld>
            <a:endParaRPr lang="en-US"/>
          </a:p>
        </p:txBody>
      </p:sp>
    </p:spTree>
    <p:extLst>
      <p:ext uri="{BB962C8B-B14F-4D97-AF65-F5344CB8AC3E}">
        <p14:creationId xmlns:p14="http://schemas.microsoft.com/office/powerpoint/2010/main" val="237737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kern="1200" dirty="0">
                <a:solidFill>
                  <a:schemeClr val="tx1"/>
                </a:solidFill>
                <a:effectLst/>
                <a:latin typeface="+mn-lt"/>
                <a:ea typeface="+mn-ea"/>
                <a:cs typeface="+mn-cs"/>
              </a:rPr>
              <a:t>We </a:t>
            </a:r>
            <a:r>
              <a:rPr lang="en-IN" sz="1200" b="0" u="none" strike="noStrike" kern="1200" dirty="0">
                <a:solidFill>
                  <a:schemeClr val="tx1"/>
                </a:solidFill>
                <a:effectLst/>
                <a:latin typeface="+mn-lt"/>
                <a:ea typeface="+mn-ea"/>
                <a:cs typeface="+mn-cs"/>
                <a:hlinkClick r:id="rId3"/>
              </a:rPr>
              <a:t>partner</a:t>
            </a:r>
            <a:r>
              <a:rPr lang="en-IN" sz="1200" b="0" kern="1200" dirty="0">
                <a:solidFill>
                  <a:schemeClr val="tx1"/>
                </a:solidFill>
                <a:effectLst/>
                <a:latin typeface="+mn-lt"/>
                <a:ea typeface="+mn-ea"/>
                <a:cs typeface="+mn-cs"/>
              </a:rPr>
              <a:t> for mutual success </a:t>
            </a:r>
          </a:p>
          <a:p>
            <a:r>
              <a:rPr lang="en-IN" dirty="0"/>
              <a:t>Our </a:t>
            </a:r>
            <a:r>
              <a:rPr lang="en-IN" dirty="0" err="1"/>
              <a:t>boundaryless</a:t>
            </a:r>
            <a:r>
              <a:rPr lang="en-IN" dirty="0"/>
              <a:t> approach to collaboration creates benefits for all. </a:t>
            </a:r>
            <a:r>
              <a:rPr lang="en-IN" sz="1200" b="0" kern="1200" dirty="0">
                <a:solidFill>
                  <a:schemeClr val="tx1"/>
                </a:solidFill>
                <a:effectLst/>
                <a:latin typeface="+mn-lt"/>
                <a:ea typeface="+mn-ea"/>
                <a:cs typeface="+mn-cs"/>
              </a:rPr>
              <a:t>We </a:t>
            </a:r>
            <a:r>
              <a:rPr lang="en-IN" sz="1200" b="0" u="none" strike="noStrike" kern="1200" dirty="0">
                <a:solidFill>
                  <a:schemeClr val="tx1"/>
                </a:solidFill>
                <a:effectLst/>
                <a:latin typeface="+mn-lt"/>
                <a:ea typeface="+mn-ea"/>
                <a:cs typeface="+mn-cs"/>
                <a:hlinkClick r:id="rId4"/>
              </a:rPr>
              <a:t>innovate</a:t>
            </a:r>
            <a:r>
              <a:rPr lang="en-IN" sz="1200" b="0" kern="1200" dirty="0">
                <a:solidFill>
                  <a:schemeClr val="tx1"/>
                </a:solidFill>
                <a:effectLst/>
                <a:latin typeface="+mn-lt"/>
                <a:ea typeface="+mn-ea"/>
                <a:cs typeface="+mn-cs"/>
              </a:rPr>
              <a:t> with passion </a:t>
            </a:r>
          </a:p>
          <a:p>
            <a:r>
              <a:rPr lang="en-IN" dirty="0"/>
              <a:t>With courage and curiosity, we are shaping the future by redefining the customer experience. </a:t>
            </a:r>
            <a:r>
              <a:rPr lang="en-IN" sz="1200" b="0" kern="1200" dirty="0">
                <a:solidFill>
                  <a:schemeClr val="tx1"/>
                </a:solidFill>
                <a:effectLst/>
                <a:latin typeface="+mn-lt"/>
                <a:ea typeface="+mn-ea"/>
                <a:cs typeface="+mn-cs"/>
              </a:rPr>
              <a:t>We play to </a:t>
            </a:r>
            <a:r>
              <a:rPr lang="en-IN" sz="1200" b="0" u="none" strike="noStrike" kern="1200" dirty="0">
                <a:solidFill>
                  <a:schemeClr val="tx1"/>
                </a:solidFill>
                <a:effectLst/>
                <a:latin typeface="+mn-lt"/>
                <a:ea typeface="+mn-ea"/>
                <a:cs typeface="+mn-cs"/>
                <a:hlinkClick r:id="rId5"/>
              </a:rPr>
              <a:t>win</a:t>
            </a:r>
            <a:endParaRPr lang="en-IN" sz="1200" b="0" kern="1200" dirty="0">
              <a:solidFill>
                <a:schemeClr val="tx1"/>
              </a:solidFill>
              <a:effectLst/>
              <a:latin typeface="+mn-lt"/>
              <a:ea typeface="+mn-ea"/>
              <a:cs typeface="+mn-cs"/>
            </a:endParaRPr>
          </a:p>
          <a:p>
            <a:r>
              <a:rPr lang="en-IN" dirty="0"/>
              <a:t>Our team sets ambitious goals and meets each challenge with unified purpose and character. </a:t>
            </a:r>
            <a:r>
              <a:rPr lang="en-IN" sz="1200" b="0" kern="1200" dirty="0">
                <a:solidFill>
                  <a:schemeClr val="tx1"/>
                </a:solidFill>
                <a:effectLst/>
                <a:latin typeface="+mn-lt"/>
                <a:ea typeface="+mn-ea"/>
                <a:cs typeface="+mn-cs"/>
              </a:rPr>
              <a:t>We </a:t>
            </a:r>
            <a:r>
              <a:rPr lang="en-IN" sz="1200" b="0" u="none" strike="noStrike" kern="1200" dirty="0">
                <a:solidFill>
                  <a:schemeClr val="tx1"/>
                </a:solidFill>
                <a:effectLst/>
                <a:latin typeface="+mn-lt"/>
                <a:ea typeface="+mn-ea"/>
                <a:cs typeface="+mn-cs"/>
                <a:hlinkClick r:id="rId6"/>
              </a:rPr>
              <a:t>brew a better world</a:t>
            </a:r>
            <a:endParaRPr lang="en-IN" sz="1200" b="0" kern="1200" dirty="0">
              <a:solidFill>
                <a:schemeClr val="tx1"/>
              </a:solidFill>
              <a:effectLst/>
              <a:latin typeface="+mn-lt"/>
              <a:ea typeface="+mn-ea"/>
              <a:cs typeface="+mn-cs"/>
            </a:endParaRPr>
          </a:p>
          <a:p>
            <a:r>
              <a:rPr lang="en-IN" dirty="0"/>
              <a:t>We use the power of business to make the world a better place.</a:t>
            </a:r>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2</a:t>
            </a:fld>
            <a:endParaRPr lang="en-US"/>
          </a:p>
        </p:txBody>
      </p:sp>
    </p:spTree>
    <p:extLst>
      <p:ext uri="{BB962C8B-B14F-4D97-AF65-F5344CB8AC3E}">
        <p14:creationId xmlns:p14="http://schemas.microsoft.com/office/powerpoint/2010/main" val="1492892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3</a:t>
            </a:fld>
            <a:endParaRPr lang="en-US"/>
          </a:p>
        </p:txBody>
      </p:sp>
    </p:spTree>
    <p:extLst>
      <p:ext uri="{BB962C8B-B14F-4D97-AF65-F5344CB8AC3E}">
        <p14:creationId xmlns:p14="http://schemas.microsoft.com/office/powerpoint/2010/main" val="396252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4</a:t>
            </a:fld>
            <a:endParaRPr lang="en-US"/>
          </a:p>
        </p:txBody>
      </p:sp>
    </p:spTree>
    <p:extLst>
      <p:ext uri="{BB962C8B-B14F-4D97-AF65-F5344CB8AC3E}">
        <p14:creationId xmlns:p14="http://schemas.microsoft.com/office/powerpoint/2010/main" val="157048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not much statistical evidence for hypothesis 2 since the methodology is in a preliminary stage . The presentation slides 22-30 is based on similar methodologies adopted in coffee and dairy industry else where and assumptions made by Keurig in its Sustainability report 2016.</a:t>
            </a:r>
          </a:p>
          <a:p>
            <a:r>
              <a:rPr lang="en-IN" dirty="0"/>
              <a:t>The majority of their work on certification shows that the programs do not do enough to support the farmers and improve their livelihoods or the environment.</a:t>
            </a:r>
          </a:p>
          <a:p>
            <a:r>
              <a:rPr lang="en-IN" sz="1200" b="0" i="0" u="none" strike="noStrike" kern="1200" baseline="0" dirty="0">
                <a:solidFill>
                  <a:schemeClr val="tx1"/>
                </a:solidFill>
                <a:latin typeface="+mn-lt"/>
                <a:ea typeface="+mn-ea"/>
                <a:cs typeface="+mn-cs"/>
              </a:rPr>
              <a:t>The most informative part of this document is the “Impacts” section since it defines KGM’s continuing goals: Long-term Supply of Quality Coffee and Improved Coffee Grower Livelihoods. The latter explains how they see their investments affecting the farmers and the long term benefits to the coffee-growers they source from. </a:t>
            </a:r>
          </a:p>
          <a:p>
            <a:endParaRPr lang="en-GB" dirty="0"/>
          </a:p>
          <a:p>
            <a:endParaRPr lang="en-GB" dirty="0"/>
          </a:p>
          <a:p>
            <a:r>
              <a:rPr lang="en-GB" dirty="0"/>
              <a:t>Is there evidence </a:t>
            </a:r>
            <a:r>
              <a:rPr lang="en-IN" sz="1200" b="0" i="0" u="none" strike="noStrike" kern="1200" baseline="0" dirty="0">
                <a:solidFill>
                  <a:schemeClr val="tx1"/>
                </a:solidFill>
                <a:latin typeface="+mn-lt"/>
                <a:ea typeface="+mn-ea"/>
                <a:cs typeface="+mn-cs"/>
              </a:rPr>
              <a:t>to Support Keurig Green Mountain’s Livelihoods Theory of Change? 	</a:t>
            </a:r>
          </a:p>
          <a:p>
            <a:endParaRPr lang="en-IN" sz="1200" b="0" i="0" u="none" strike="noStrike" kern="1200" baseline="0" dirty="0">
              <a:solidFill>
                <a:schemeClr val="tx1"/>
              </a:solidFill>
              <a:latin typeface="+mn-lt"/>
              <a:ea typeface="+mn-ea"/>
              <a:cs typeface="+mn-cs"/>
            </a:endParaRPr>
          </a:p>
          <a:p>
            <a:r>
              <a:rPr lang="en-IN" sz="1200" b="0" i="0" u="none" strike="noStrike" kern="1200" baseline="0" dirty="0">
                <a:solidFill>
                  <a:schemeClr val="tx1"/>
                </a:solidFill>
                <a:latin typeface="+mn-lt"/>
                <a:ea typeface="+mn-ea"/>
                <a:cs typeface="+mn-cs"/>
              </a:rPr>
              <a:t>Keurig Green Mountain makes significant investments into their coffee supply chain with the intended dual purpose of improving the livelihoods of the farmers who grow the coffee and stabilizing the long-term supply of quality product available to Keurig. </a:t>
            </a:r>
          </a:p>
          <a:p>
            <a:endParaRPr lang="en-IN"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23</a:t>
            </a:fld>
            <a:endParaRPr lang="en-US"/>
          </a:p>
        </p:txBody>
      </p:sp>
    </p:spTree>
    <p:extLst>
      <p:ext uri="{BB962C8B-B14F-4D97-AF65-F5344CB8AC3E}">
        <p14:creationId xmlns:p14="http://schemas.microsoft.com/office/powerpoint/2010/main" val="316325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                                                                                                                          Points to investigate: </a:t>
            </a:r>
          </a:p>
          <a:p>
            <a:r>
              <a:rPr lang="en-IN" sz="1200" b="0" i="0" u="none" strike="noStrike" kern="1200" baseline="0" dirty="0">
                <a:solidFill>
                  <a:schemeClr val="tx1"/>
                </a:solidFill>
                <a:latin typeface="+mn-lt"/>
                <a:ea typeface="+mn-ea"/>
                <a:cs typeface="+mn-cs"/>
              </a:rPr>
              <a:t>1) Does increased productivity and/or quality lead to increased income? </a:t>
            </a:r>
          </a:p>
          <a:p>
            <a:r>
              <a:rPr lang="en-IN" sz="1200" b="0" i="0" u="none" strike="noStrike" kern="1200" baseline="0" dirty="0">
                <a:solidFill>
                  <a:schemeClr val="tx1"/>
                </a:solidFill>
                <a:latin typeface="+mn-lt"/>
                <a:ea typeface="+mn-ea"/>
                <a:cs typeface="+mn-cs"/>
              </a:rPr>
              <a:t>2) Will increased investment in the farm associated with the original technical assistance lead to a long-term supply of quality coffee for KGM? </a:t>
            </a:r>
          </a:p>
        </p:txBody>
      </p:sp>
      <p:sp>
        <p:nvSpPr>
          <p:cNvPr id="4" name="Slide Number Placeholder 3"/>
          <p:cNvSpPr>
            <a:spLocks noGrp="1"/>
          </p:cNvSpPr>
          <p:nvPr>
            <p:ph type="sldNum" sz="quarter" idx="10"/>
          </p:nvPr>
        </p:nvSpPr>
        <p:spPr/>
        <p:txBody>
          <a:bodyPr/>
          <a:lstStyle/>
          <a:p>
            <a:fld id="{BBF9A12C-E2B1-42B4-B38B-28B9ADE3718C}" type="slidenum">
              <a:rPr lang="en-US" smtClean="0"/>
              <a:t>24</a:t>
            </a:fld>
            <a:endParaRPr lang="en-US"/>
          </a:p>
        </p:txBody>
      </p:sp>
    </p:spTree>
    <p:extLst>
      <p:ext uri="{BB962C8B-B14F-4D97-AF65-F5344CB8AC3E}">
        <p14:creationId xmlns:p14="http://schemas.microsoft.com/office/powerpoint/2010/main" val="383762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In order to support the link between </a:t>
            </a:r>
            <a:r>
              <a:rPr lang="en-IN" sz="1200" b="1" i="0" u="none" strike="noStrike" kern="1200" baseline="0" dirty="0">
                <a:solidFill>
                  <a:schemeClr val="tx1"/>
                </a:solidFill>
                <a:latin typeface="+mn-lt"/>
                <a:ea typeface="+mn-ea"/>
                <a:cs typeface="+mn-cs"/>
              </a:rPr>
              <a:t>improving livelihoods </a:t>
            </a:r>
            <a:r>
              <a:rPr lang="en-IN" sz="1200" b="0" i="0" u="none" strike="noStrike" kern="1200" baseline="0" dirty="0">
                <a:solidFill>
                  <a:schemeClr val="tx1"/>
                </a:solidFill>
                <a:latin typeface="+mn-lt"/>
                <a:ea typeface="+mn-ea"/>
                <a:cs typeface="+mn-cs"/>
              </a:rPr>
              <a:t>and </a:t>
            </a:r>
            <a:r>
              <a:rPr lang="en-IN" sz="1200" b="1" i="0" u="none" strike="noStrike" kern="1200" baseline="0" dirty="0">
                <a:solidFill>
                  <a:schemeClr val="tx1"/>
                </a:solidFill>
                <a:latin typeface="+mn-lt"/>
                <a:ea typeface="+mn-ea"/>
                <a:cs typeface="+mn-cs"/>
              </a:rPr>
              <a:t>long-term supply of quality coffee</a:t>
            </a:r>
            <a:r>
              <a:rPr lang="en-IN" sz="1200" b="0" i="0" u="none" strike="noStrike" kern="1200" baseline="0" dirty="0">
                <a:solidFill>
                  <a:schemeClr val="tx1"/>
                </a:solidFill>
                <a:latin typeface="+mn-lt"/>
                <a:ea typeface="+mn-ea"/>
                <a:cs typeface="+mn-cs"/>
              </a:rPr>
              <a:t>, the link between farmer health and farm yields was investigated as a first step. Inherent in this search was an assumption that better yields lead to a more stable supply for the buyer, Keurig Green Mountain.</a:t>
            </a:r>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25</a:t>
            </a:fld>
            <a:endParaRPr lang="en-US"/>
          </a:p>
        </p:txBody>
      </p:sp>
    </p:spTree>
    <p:extLst>
      <p:ext uri="{BB962C8B-B14F-4D97-AF65-F5344CB8AC3E}">
        <p14:creationId xmlns:p14="http://schemas.microsoft.com/office/powerpoint/2010/main" val="35745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26</a:t>
            </a:fld>
            <a:endParaRPr lang="en-US"/>
          </a:p>
        </p:txBody>
      </p:sp>
    </p:spTree>
    <p:extLst>
      <p:ext uri="{BB962C8B-B14F-4D97-AF65-F5344CB8AC3E}">
        <p14:creationId xmlns:p14="http://schemas.microsoft.com/office/powerpoint/2010/main" val="123874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baseline="0" dirty="0">
                <a:solidFill>
                  <a:schemeClr val="tx1"/>
                </a:solidFill>
                <a:latin typeface="+mn-lt"/>
                <a:ea typeface="+mn-ea"/>
                <a:cs typeface="+mn-cs"/>
              </a:rPr>
              <a:t>Though the Theory of Change was a great step forward in explaining the ways in which the company’s investments led to stable supply and improved livelihoods, it was still only a theory </a:t>
            </a:r>
            <a:endParaRPr lang="en-US" dirty="0"/>
          </a:p>
        </p:txBody>
      </p:sp>
      <p:sp>
        <p:nvSpPr>
          <p:cNvPr id="4" name="Slide Number Placeholder 3"/>
          <p:cNvSpPr>
            <a:spLocks noGrp="1"/>
          </p:cNvSpPr>
          <p:nvPr>
            <p:ph type="sldNum" sz="quarter" idx="10"/>
          </p:nvPr>
        </p:nvSpPr>
        <p:spPr/>
        <p:txBody>
          <a:bodyPr/>
          <a:lstStyle/>
          <a:p>
            <a:fld id="{BBF9A12C-E2B1-42B4-B38B-28B9ADE3718C}" type="slidenum">
              <a:rPr lang="en-US" smtClean="0"/>
              <a:t>28</a:t>
            </a:fld>
            <a:endParaRPr lang="en-US"/>
          </a:p>
        </p:txBody>
      </p:sp>
    </p:spTree>
    <p:extLst>
      <p:ext uri="{BB962C8B-B14F-4D97-AF65-F5344CB8AC3E}">
        <p14:creationId xmlns:p14="http://schemas.microsoft.com/office/powerpoint/2010/main" val="3487200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BD3FCF-D3B9-4B25-B13D-726FD7E53FE7}"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3659004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C1DAE2-AE58-4815-95C1-E5F8E5A9F7E2}"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276365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7BC3DC-0560-4590-81FE-CC7E9E13B9A0}"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238918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D61F8D-7312-4C9C-9009-6CB1AB4D99B3}"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1061629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E9658-6803-428D-9423-AFFBF5118587}" type="datetime1">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163865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1D5660-A7A3-4EC8-8372-152916BA0BAE}"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1278899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9FB3B2-C8C5-4AF4-A93B-7F24A00AD2E0}" type="datetime1">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350799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3CEDE28-41C0-4CA1-B161-9A2ACE7A5C13}" type="datetime1">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660656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BD73F-F71A-46D5-99E6-D83930E0B5D8}" type="datetime1">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39938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A4CB63-C9A1-464D-8B59-5360994B83E2}"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120959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134B5C-F5A0-4BB0-982B-E764AD79B223}" type="datetime1">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8145CD-6F84-4614-A724-6985D0CCAC7F}" type="slidenum">
              <a:rPr lang="en-US" smtClean="0"/>
              <a:t>‹#›</a:t>
            </a:fld>
            <a:endParaRPr lang="en-US"/>
          </a:p>
        </p:txBody>
      </p:sp>
    </p:spTree>
    <p:extLst>
      <p:ext uri="{BB962C8B-B14F-4D97-AF65-F5344CB8AC3E}">
        <p14:creationId xmlns:p14="http://schemas.microsoft.com/office/powerpoint/2010/main" val="2441627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4000">
              <a:schemeClr val="bg1"/>
            </a:gs>
            <a:gs pos="100000">
              <a:schemeClr val="accent6">
                <a:lumMod val="45000"/>
                <a:lumOff val="55000"/>
              </a:schemeClr>
            </a:gs>
            <a:gs pos="100000">
              <a:schemeClr val="accent6">
                <a:lumMod val="45000"/>
                <a:lumOff val="55000"/>
                <a:alpha val="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1AE9D-67BE-4B05-AD38-20F91E110446}" type="datetime1">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145CD-6F84-4614-A724-6985D0CCAC7F}" type="slidenum">
              <a:rPr lang="en-US" smtClean="0"/>
              <a:t>‹#›</a:t>
            </a:fld>
            <a:endParaRPr lang="en-US"/>
          </a:p>
        </p:txBody>
      </p:sp>
    </p:spTree>
    <p:extLst>
      <p:ext uri="{BB962C8B-B14F-4D97-AF65-F5344CB8AC3E}">
        <p14:creationId xmlns:p14="http://schemas.microsoft.com/office/powerpoint/2010/main" val="1523564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jpeg"/><Relationship Id="rId5" Type="http://schemas.microsoft.com/office/2007/relationships/hdphoto" Target="../media/hdphoto4.wdp"/><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keuriggreenmountain.com/en/Sustainability/Overview.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54.pn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microsoft.com/office/2007/relationships/hdphoto" Target="../media/hdphoto10.wdp"/></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jpeg"/><Relationship Id="rId5" Type="http://schemas.microsoft.com/office/2007/relationships/hdphoto" Target="../media/hdphoto11.wdp"/><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gif"/></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experian.com/blogs/marketing-forward/2009/12/01/demographic-and-preferences-of-coffee-drinkers-in-america/" TargetMode="External"/><Relationship Id="rId2" Type="http://schemas.openxmlformats.org/officeDocument/2006/relationships/hyperlink" Target="http://www.newsweek.com/green-2015/top-green-companies-u.s.-2015" TargetMode="External"/><Relationship Id="rId1" Type="http://schemas.openxmlformats.org/officeDocument/2006/relationships/slideLayout" Target="../slideLayouts/slideLayout2.xml"/><Relationship Id="rId5" Type="http://schemas.openxmlformats.org/officeDocument/2006/relationships/hyperlink" Target="https://www.starbucks.com/responsibility/environment/recycling" TargetMode="External"/><Relationship Id="rId4" Type="http://schemas.openxmlformats.org/officeDocument/2006/relationships/hyperlink" Target="https://www.theguardian.com/sustainable-business/2015/may/27/nespresso-sustainability-transparency-recycling-coffee-pods-values-aluminu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ontent.abt.com/media/brands/keurig/images/keurig_hdr-20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69"/>
            <a:ext cx="12192000" cy="5791041"/>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p:nvPr/>
        </p:nvSpPr>
        <p:spPr>
          <a:xfrm>
            <a:off x="3264863" y="6009634"/>
            <a:ext cx="8927137" cy="697627"/>
          </a:xfrm>
          <a:prstGeom prst="rect">
            <a:avLst/>
          </a:prstGeom>
          <a:solidFill>
            <a:schemeClr val="tx1">
              <a:lumMod val="95000"/>
              <a:lumOff val="5000"/>
            </a:schemeClr>
          </a:solidFill>
        </p:spPr>
        <p:txBody>
          <a:bodyPr vert="horz" wrap="square" lIns="0" tIns="0" rIns="0" bIns="0" rtlCol="0">
            <a:spAutoFit/>
          </a:bodyPr>
          <a:lstStyle/>
          <a:p>
            <a:pPr marL="3728085">
              <a:lnSpc>
                <a:spcPct val="100000"/>
              </a:lnSpc>
            </a:pPr>
            <a:r>
              <a:rPr lang="en-GB" sz="1400" b="1" spc="-20" dirty="0">
                <a:solidFill>
                  <a:srgbClr val="FF9A33"/>
                </a:solidFill>
                <a:latin typeface="Verdana"/>
                <a:cs typeface="Verdana"/>
              </a:rPr>
              <a:t>                                                                          </a:t>
            </a:r>
            <a:r>
              <a:rPr lang="en-GB" sz="1400" b="1" spc="-20" dirty="0">
                <a:solidFill>
                  <a:schemeClr val="bg1">
                    <a:lumMod val="95000"/>
                  </a:schemeClr>
                </a:solidFill>
                <a:latin typeface="Cambria" panose="02040503050406030204" pitchFamily="18" charset="0"/>
                <a:cs typeface="Verdana"/>
              </a:rPr>
              <a:t>Rajiv Rai</a:t>
            </a:r>
            <a:endParaRPr sz="1400" dirty="0">
              <a:solidFill>
                <a:schemeClr val="bg1">
                  <a:lumMod val="95000"/>
                </a:schemeClr>
              </a:solidFill>
              <a:latin typeface="Cambria" panose="02040503050406030204" pitchFamily="18" charset="0"/>
              <a:cs typeface="Verdana"/>
            </a:endParaRPr>
          </a:p>
          <a:p>
            <a:pPr marL="12700">
              <a:lnSpc>
                <a:spcPct val="100000"/>
              </a:lnSpc>
              <a:spcBef>
                <a:spcPts val="240"/>
              </a:spcBef>
            </a:pPr>
            <a:r>
              <a:rPr lang="en-GB" sz="1400" b="1" spc="-15" dirty="0">
                <a:solidFill>
                  <a:schemeClr val="bg1">
                    <a:lumMod val="95000"/>
                  </a:schemeClr>
                </a:solidFill>
                <a:latin typeface="Cambria" panose="02040503050406030204" pitchFamily="18" charset="0"/>
                <a:cs typeface="Verdana"/>
              </a:rPr>
              <a:t>                                                                                                          Presentation for IE 590-Structured Engineering Innovation</a:t>
            </a:r>
          </a:p>
          <a:p>
            <a:pPr marL="12700">
              <a:lnSpc>
                <a:spcPct val="100000"/>
              </a:lnSpc>
              <a:spcBef>
                <a:spcPts val="240"/>
              </a:spcBef>
            </a:pPr>
            <a:r>
              <a:rPr lang="en-GB" sz="1400" b="1" spc="-15" dirty="0">
                <a:solidFill>
                  <a:schemeClr val="bg1">
                    <a:lumMod val="95000"/>
                  </a:schemeClr>
                </a:solidFill>
                <a:latin typeface="Cambria" panose="02040503050406030204" pitchFamily="18" charset="0"/>
                <a:cs typeface="Verdana"/>
              </a:rPr>
              <a:t>                                                                                                                                                                                              Master’s Student IE</a:t>
            </a:r>
            <a:endParaRPr sz="1400" dirty="0">
              <a:solidFill>
                <a:schemeClr val="bg1">
                  <a:lumMod val="95000"/>
                </a:schemeClr>
              </a:solidFill>
              <a:latin typeface="Cambria" panose="02040503050406030204" pitchFamily="18" charset="0"/>
              <a:cs typeface="Verdana"/>
            </a:endParaRPr>
          </a:p>
        </p:txBody>
      </p:sp>
      <p:sp>
        <p:nvSpPr>
          <p:cNvPr id="4" name="TextBox 3"/>
          <p:cNvSpPr txBox="1"/>
          <p:nvPr/>
        </p:nvSpPr>
        <p:spPr>
          <a:xfrm>
            <a:off x="3264862" y="5640302"/>
            <a:ext cx="8927137" cy="369332"/>
          </a:xfrm>
          <a:prstGeom prst="rect">
            <a:avLst/>
          </a:prstGeom>
          <a:solidFill>
            <a:schemeClr val="accent4">
              <a:lumMod val="20000"/>
              <a:lumOff val="80000"/>
            </a:schemeClr>
          </a:solidFill>
        </p:spPr>
        <p:txBody>
          <a:bodyPr wrap="square" rtlCol="0">
            <a:spAutoFit/>
          </a:bodyPr>
          <a:lstStyle/>
          <a:p>
            <a:r>
              <a:rPr lang="en-GB" dirty="0"/>
              <a:t>Reaching Offices &amp; Home with Precisely Engineered Machines &amp; Gourmet Coffee</a:t>
            </a:r>
            <a:endParaRPr lang="en-US" dirty="0"/>
          </a:p>
        </p:txBody>
      </p:sp>
      <p:sp>
        <p:nvSpPr>
          <p:cNvPr id="2" name="Footer Placeholder 1"/>
          <p:cNvSpPr>
            <a:spLocks noGrp="1"/>
          </p:cNvSpPr>
          <p:nvPr>
            <p:ph type="ftr" sz="quarter" idx="11"/>
          </p:nvPr>
        </p:nvSpPr>
        <p:spPr/>
        <p:txBody>
          <a:bodyPr/>
          <a:lstStyle/>
          <a:p>
            <a:r>
              <a:rPr lang="en-GB" dirty="0"/>
              <a:t>1</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1</a:t>
            </a:fld>
            <a:endParaRPr lang="en-US"/>
          </a:p>
        </p:txBody>
      </p:sp>
    </p:spTree>
    <p:extLst>
      <p:ext uri="{BB962C8B-B14F-4D97-AF65-F5344CB8AC3E}">
        <p14:creationId xmlns:p14="http://schemas.microsoft.com/office/powerpoint/2010/main" val="1844097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3045" y="106017"/>
            <a:ext cx="6029738" cy="523220"/>
          </a:xfrm>
          <a:prstGeom prst="rect">
            <a:avLst/>
          </a:prstGeom>
          <a:noFill/>
        </p:spPr>
        <p:txBody>
          <a:bodyPr wrap="square" rtlCol="0">
            <a:spAutoFit/>
          </a:bodyPr>
          <a:lstStyle/>
          <a:p>
            <a:r>
              <a:rPr lang="en-GB" sz="2800" b="1" dirty="0">
                <a:solidFill>
                  <a:srgbClr val="002060"/>
                </a:solidFill>
              </a:rPr>
              <a:t>Keurig’s Market Competitive Strategy</a:t>
            </a:r>
            <a:endParaRPr lang="en-US" sz="2800" b="1" dirty="0">
              <a:solidFill>
                <a:srgbClr val="002060"/>
              </a:solidFill>
            </a:endParaRPr>
          </a:p>
        </p:txBody>
      </p:sp>
      <p:pic>
        <p:nvPicPr>
          <p:cNvPr id="6" name="Picture 5"/>
          <p:cNvPicPr>
            <a:picLocks noChangeAspect="1"/>
          </p:cNvPicPr>
          <p:nvPr/>
        </p:nvPicPr>
        <p:blipFill>
          <a:blip r:embed="rId2"/>
          <a:stretch>
            <a:fillRect/>
          </a:stretch>
        </p:blipFill>
        <p:spPr>
          <a:xfrm>
            <a:off x="8686695" y="666924"/>
            <a:ext cx="3295733" cy="1964515"/>
          </a:xfrm>
          <a:prstGeom prst="rect">
            <a:avLst/>
          </a:prstGeom>
        </p:spPr>
      </p:pic>
      <p:sp>
        <p:nvSpPr>
          <p:cNvPr id="7" name="TextBox 6"/>
          <p:cNvSpPr txBox="1"/>
          <p:nvPr/>
        </p:nvSpPr>
        <p:spPr>
          <a:xfrm>
            <a:off x="444051" y="861774"/>
            <a:ext cx="821635" cy="369332"/>
          </a:xfrm>
          <a:prstGeom prst="rect">
            <a:avLst/>
          </a:prstGeom>
          <a:solidFill>
            <a:srgbClr val="92D050"/>
          </a:solidFill>
        </p:spPr>
        <p:txBody>
          <a:bodyPr wrap="square" rtlCol="0">
            <a:spAutoFit/>
          </a:bodyPr>
          <a:lstStyle/>
          <a:p>
            <a:r>
              <a:rPr lang="en-GB" dirty="0"/>
              <a:t>Part 4:</a:t>
            </a:r>
            <a:endParaRPr lang="en-US" dirty="0"/>
          </a:p>
        </p:txBody>
      </p:sp>
      <p:sp>
        <p:nvSpPr>
          <p:cNvPr id="8" name="TextBox 7"/>
          <p:cNvSpPr txBox="1"/>
          <p:nvPr/>
        </p:nvSpPr>
        <p:spPr>
          <a:xfrm>
            <a:off x="1353796" y="983426"/>
            <a:ext cx="7010399" cy="4247317"/>
          </a:xfrm>
          <a:prstGeom prst="rect">
            <a:avLst/>
          </a:prstGeom>
          <a:noFill/>
        </p:spPr>
        <p:txBody>
          <a:bodyPr wrap="square" rtlCol="0">
            <a:spAutoFit/>
          </a:bodyPr>
          <a:lstStyle/>
          <a:p>
            <a:r>
              <a:rPr lang="en-GB" b="1" dirty="0">
                <a:solidFill>
                  <a:srgbClr val="C00000"/>
                </a:solidFill>
              </a:rPr>
              <a:t>For Marketing: </a:t>
            </a:r>
            <a:r>
              <a:rPr lang="en-GB" dirty="0"/>
              <a:t>direct marketing through e-commerce &amp; traditional retail demonstrations</a:t>
            </a:r>
          </a:p>
          <a:p>
            <a:endParaRPr lang="en-GB" dirty="0"/>
          </a:p>
          <a:p>
            <a:r>
              <a:rPr lang="en-GB" dirty="0"/>
              <a:t>Short Term</a:t>
            </a:r>
          </a:p>
          <a:p>
            <a:r>
              <a:rPr lang="en-GB" b="1" dirty="0">
                <a:solidFill>
                  <a:schemeClr val="accent4">
                    <a:lumMod val="50000"/>
                  </a:schemeClr>
                </a:solidFill>
              </a:rPr>
              <a:t>Strategy </a:t>
            </a:r>
            <a:r>
              <a:rPr lang="en-GB" dirty="0"/>
              <a:t>: Direct marketing by e-commerce to increase brand awareness through online advertising</a:t>
            </a:r>
          </a:p>
          <a:p>
            <a:r>
              <a:rPr lang="en-GB" b="1" dirty="0">
                <a:solidFill>
                  <a:schemeClr val="tx2">
                    <a:lumMod val="50000"/>
                  </a:schemeClr>
                </a:solidFill>
              </a:rPr>
              <a:t>Reason </a:t>
            </a:r>
            <a:r>
              <a:rPr lang="en-GB" dirty="0"/>
              <a:t>: to sell the brewers &amp; K-Cup together and spend less money on controlling distributors. </a:t>
            </a:r>
          </a:p>
          <a:p>
            <a:endParaRPr lang="en-GB" i="1" dirty="0"/>
          </a:p>
          <a:p>
            <a:r>
              <a:rPr lang="en-GB" dirty="0"/>
              <a:t>Long Term</a:t>
            </a:r>
          </a:p>
          <a:p>
            <a:r>
              <a:rPr lang="en-GB" b="1" dirty="0">
                <a:solidFill>
                  <a:schemeClr val="accent4">
                    <a:lumMod val="50000"/>
                  </a:schemeClr>
                </a:solidFill>
              </a:rPr>
              <a:t>Strategy </a:t>
            </a:r>
            <a:r>
              <a:rPr lang="en-GB" dirty="0"/>
              <a:t>:develop traditional retail store and conduct in-house, mall , grocery store demonstrations to spread awareness</a:t>
            </a:r>
          </a:p>
          <a:p>
            <a:r>
              <a:rPr lang="en-GB" b="1" dirty="0">
                <a:solidFill>
                  <a:schemeClr val="tx2">
                    <a:lumMod val="50000"/>
                  </a:schemeClr>
                </a:solidFill>
              </a:rPr>
              <a:t>Reason </a:t>
            </a:r>
            <a:r>
              <a:rPr lang="en-GB" dirty="0"/>
              <a:t>:to expand market share online selling is not enough, building trust on the product</a:t>
            </a:r>
          </a:p>
          <a:p>
            <a:endParaRPr lang="en-US" dirty="0"/>
          </a:p>
        </p:txBody>
      </p:sp>
      <p:sp>
        <p:nvSpPr>
          <p:cNvPr id="2" name="TextBox 1"/>
          <p:cNvSpPr txBox="1"/>
          <p:nvPr/>
        </p:nvSpPr>
        <p:spPr>
          <a:xfrm>
            <a:off x="1270016" y="5411531"/>
            <a:ext cx="4547630" cy="369332"/>
          </a:xfrm>
          <a:prstGeom prst="rect">
            <a:avLst/>
          </a:prstGeom>
          <a:noFill/>
        </p:spPr>
        <p:txBody>
          <a:bodyPr wrap="square" rtlCol="0">
            <a:spAutoFit/>
          </a:bodyPr>
          <a:lstStyle/>
          <a:p>
            <a:r>
              <a:rPr lang="en-GB" dirty="0"/>
              <a:t>Product Demonstrations</a:t>
            </a:r>
            <a:endParaRPr lang="en-US" dirty="0"/>
          </a:p>
        </p:txBody>
      </p:sp>
      <p:sp>
        <p:nvSpPr>
          <p:cNvPr id="9" name="TextBox 8"/>
          <p:cNvSpPr txBox="1"/>
          <p:nvPr/>
        </p:nvSpPr>
        <p:spPr>
          <a:xfrm>
            <a:off x="8364195" y="5428859"/>
            <a:ext cx="2690191" cy="369332"/>
          </a:xfrm>
          <a:prstGeom prst="rect">
            <a:avLst/>
          </a:prstGeom>
          <a:noFill/>
        </p:spPr>
        <p:txBody>
          <a:bodyPr wrap="square" rtlCol="0">
            <a:spAutoFit/>
          </a:bodyPr>
          <a:lstStyle/>
          <a:p>
            <a:r>
              <a:rPr lang="en-GB" dirty="0"/>
              <a:t>Word Of Mouth In Offices</a:t>
            </a:r>
            <a:endParaRPr lang="en-US" dirty="0"/>
          </a:p>
        </p:txBody>
      </p:sp>
      <p:sp>
        <p:nvSpPr>
          <p:cNvPr id="10" name="TextBox 9"/>
          <p:cNvSpPr txBox="1"/>
          <p:nvPr/>
        </p:nvSpPr>
        <p:spPr>
          <a:xfrm>
            <a:off x="5409939" y="5424499"/>
            <a:ext cx="2690191" cy="369332"/>
          </a:xfrm>
          <a:prstGeom prst="rect">
            <a:avLst/>
          </a:prstGeom>
          <a:noFill/>
        </p:spPr>
        <p:txBody>
          <a:bodyPr wrap="square" rtlCol="0">
            <a:spAutoFit/>
          </a:bodyPr>
          <a:lstStyle/>
          <a:p>
            <a:r>
              <a:rPr lang="en-GB" b="1" dirty="0"/>
              <a:t>Building A Brand</a:t>
            </a:r>
            <a:endParaRPr lang="en-US" b="1" dirty="0"/>
          </a:p>
        </p:txBody>
      </p:sp>
      <p:sp>
        <p:nvSpPr>
          <p:cNvPr id="11" name="TextBox 10"/>
          <p:cNvSpPr txBox="1"/>
          <p:nvPr/>
        </p:nvSpPr>
        <p:spPr>
          <a:xfrm>
            <a:off x="5409938" y="6203007"/>
            <a:ext cx="2690191" cy="369332"/>
          </a:xfrm>
          <a:prstGeom prst="rect">
            <a:avLst/>
          </a:prstGeom>
          <a:noFill/>
        </p:spPr>
        <p:txBody>
          <a:bodyPr wrap="square" rtlCol="0">
            <a:spAutoFit/>
          </a:bodyPr>
          <a:lstStyle/>
          <a:p>
            <a:r>
              <a:rPr lang="en-GB" dirty="0"/>
              <a:t>E-commerce selling</a:t>
            </a:r>
            <a:endParaRPr lang="en-US" dirty="0"/>
          </a:p>
        </p:txBody>
      </p:sp>
      <p:cxnSp>
        <p:nvCxnSpPr>
          <p:cNvPr id="5" name="Straight Arrow Connector 4"/>
          <p:cNvCxnSpPr/>
          <p:nvPr/>
        </p:nvCxnSpPr>
        <p:spPr>
          <a:xfrm>
            <a:off x="4055165" y="5636730"/>
            <a:ext cx="940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cxnSpLocks/>
          </p:cNvCxnSpPr>
          <p:nvPr/>
        </p:nvCxnSpPr>
        <p:spPr>
          <a:xfrm flipV="1">
            <a:off x="6327914" y="5780863"/>
            <a:ext cx="0" cy="3967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cxnSpLocks/>
          </p:cNvCxnSpPr>
          <p:nvPr/>
        </p:nvCxnSpPr>
        <p:spPr>
          <a:xfrm flipH="1">
            <a:off x="7411638" y="5636730"/>
            <a:ext cx="8575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076" name="Picture 4" descr="http://www.gourmetretailer.com/userfiles/KeurigSto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7867" y="2791721"/>
            <a:ext cx="3584561" cy="24768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dirty="0"/>
              <a:t>10</a:t>
            </a:r>
            <a:endParaRPr lang="en-US" dirty="0"/>
          </a:p>
        </p:txBody>
      </p:sp>
      <p:sp>
        <p:nvSpPr>
          <p:cNvPr id="12" name="Slide Number Placeholder 11"/>
          <p:cNvSpPr>
            <a:spLocks noGrp="1"/>
          </p:cNvSpPr>
          <p:nvPr>
            <p:ph type="sldNum" sz="quarter" idx="12"/>
          </p:nvPr>
        </p:nvSpPr>
        <p:spPr/>
        <p:txBody>
          <a:bodyPr/>
          <a:lstStyle/>
          <a:p>
            <a:fld id="{AE8145CD-6F84-4614-A724-6985D0CCAC7F}" type="slidenum">
              <a:rPr lang="en-US" smtClean="0"/>
              <a:t>10</a:t>
            </a:fld>
            <a:endParaRPr lang="en-US"/>
          </a:p>
        </p:txBody>
      </p:sp>
    </p:spTree>
    <p:extLst>
      <p:ext uri="{BB962C8B-B14F-4D97-AF65-F5344CB8AC3E}">
        <p14:creationId xmlns:p14="http://schemas.microsoft.com/office/powerpoint/2010/main" val="2934756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9292"/>
            <a:ext cx="8654766" cy="6832640"/>
          </a:xfrm>
          <a:prstGeom prst="rect">
            <a:avLst/>
          </a:prstGeom>
          <a:noFill/>
        </p:spPr>
        <p:txBody>
          <a:bodyPr wrap="square" rtlCol="0">
            <a:spAutoFit/>
          </a:bodyPr>
          <a:lstStyle/>
          <a:p>
            <a:endParaRPr lang="en-GB" sz="2400" b="1" dirty="0">
              <a:solidFill>
                <a:srgbClr val="002060"/>
              </a:solidFill>
            </a:endParaRPr>
          </a:p>
          <a:p>
            <a:pPr marL="342900" lvl="0" indent="-342900">
              <a:buFont typeface="+mj-lt"/>
              <a:buAutoNum type="alphaLcPeriod"/>
            </a:pPr>
            <a:endParaRPr lang="en-US" dirty="0"/>
          </a:p>
          <a:p>
            <a:endParaRPr lang="en-US" dirty="0"/>
          </a:p>
          <a:p>
            <a:r>
              <a:rPr lang="en-US" dirty="0"/>
              <a:t>“</a:t>
            </a:r>
            <a:r>
              <a:rPr lang="en-US" b="1" i="1" dirty="0"/>
              <a:t>The best way to have a good idea, is to have lots of ideas </a:t>
            </a:r>
            <a:r>
              <a:rPr lang="en-US" dirty="0"/>
              <a:t>“– </a:t>
            </a:r>
          </a:p>
          <a:p>
            <a:r>
              <a:rPr lang="en-US" dirty="0"/>
              <a:t>					Linus Pauling, Biochemist, Nobel Laureate</a:t>
            </a:r>
          </a:p>
          <a:p>
            <a:endParaRPr lang="en-US" dirty="0"/>
          </a:p>
          <a:p>
            <a:endParaRPr lang="en-US" dirty="0"/>
          </a:p>
          <a:p>
            <a:r>
              <a:rPr lang="en-US" dirty="0"/>
              <a:t>A single fantastic product generating revenue and increased customer demand gives a company the ‘room’ to test ideas and to increase its span of dominance with improvements in all following aspects related to that industry: </a:t>
            </a:r>
          </a:p>
          <a:p>
            <a:endParaRPr lang="en-US" dirty="0"/>
          </a:p>
          <a:p>
            <a:pPr marL="285750" lvl="0" indent="-285750">
              <a:buFont typeface="Calibri" panose="020F0502020204030204" pitchFamily="34" charset="0"/>
              <a:buChar char="."/>
            </a:pPr>
            <a:r>
              <a:rPr lang="en-US" dirty="0"/>
              <a:t>Products,</a:t>
            </a:r>
          </a:p>
          <a:p>
            <a:pPr marL="285750" lvl="0" indent="-285750">
              <a:buFont typeface="Calibri" panose="020F0502020204030204" pitchFamily="34" charset="0"/>
              <a:buChar char="."/>
            </a:pPr>
            <a:r>
              <a:rPr lang="en-US" dirty="0"/>
              <a:t>Packaging,</a:t>
            </a:r>
          </a:p>
          <a:p>
            <a:pPr marL="285750" lvl="0" indent="-285750">
              <a:buFont typeface="Calibri" panose="020F0502020204030204" pitchFamily="34" charset="0"/>
              <a:buChar char="."/>
            </a:pPr>
            <a:r>
              <a:rPr lang="en-US" dirty="0"/>
              <a:t>Supply Chain</a:t>
            </a:r>
          </a:p>
          <a:p>
            <a:pPr marL="285750" lvl="0" indent="-285750">
              <a:buFont typeface="Calibri" panose="020F0502020204030204" pitchFamily="34" charset="0"/>
              <a:buChar char="."/>
            </a:pPr>
            <a:r>
              <a:rPr lang="en-US" dirty="0"/>
              <a:t>Sustainability</a:t>
            </a:r>
          </a:p>
          <a:p>
            <a:pPr marL="285750" lvl="0" indent="-285750">
              <a:buFont typeface="Calibri" panose="020F0502020204030204" pitchFamily="34" charset="0"/>
              <a:buChar char="."/>
            </a:pPr>
            <a:r>
              <a:rPr lang="en-US" dirty="0"/>
              <a:t>Internal Value Chain – employees, skills, infrastructure</a:t>
            </a:r>
          </a:p>
          <a:p>
            <a:endParaRPr lang="en-GB" dirty="0"/>
          </a:p>
          <a:p>
            <a:endParaRPr lang="en-US" dirty="0"/>
          </a:p>
          <a:p>
            <a:pPr fontAlgn="base"/>
            <a:r>
              <a:rPr lang="en-IN" dirty="0"/>
              <a:t>It’s impossible to predict what the economic future holds, or more specifically what products or business ideas are going to succeed, and so the company must make continuous improvements in all areas and </a:t>
            </a:r>
            <a:r>
              <a:rPr lang="en-US" dirty="0"/>
              <a:t>derive a set of strategic principles which internally leverage strengths and externally capture opportunities to create profits.</a:t>
            </a:r>
          </a:p>
          <a:p>
            <a:endParaRPr lang="en-US" dirty="0"/>
          </a:p>
          <a:p>
            <a:r>
              <a:rPr lang="en-IN" dirty="0"/>
              <a:t>.</a:t>
            </a:r>
            <a:endParaRPr lang="en-US" dirty="0"/>
          </a:p>
        </p:txBody>
      </p:sp>
      <p:pic>
        <p:nvPicPr>
          <p:cNvPr id="2" name="Picture 1"/>
          <p:cNvPicPr>
            <a:picLocks noChangeAspect="1"/>
          </p:cNvPicPr>
          <p:nvPr/>
        </p:nvPicPr>
        <p:blipFill>
          <a:blip r:embed="rId2"/>
          <a:stretch>
            <a:fillRect/>
          </a:stretch>
        </p:blipFill>
        <p:spPr>
          <a:xfrm>
            <a:off x="8654766" y="556117"/>
            <a:ext cx="3431824" cy="2022164"/>
          </a:xfrm>
          <a:prstGeom prst="rect">
            <a:avLst/>
          </a:prstGeom>
        </p:spPr>
      </p:pic>
      <p:sp>
        <p:nvSpPr>
          <p:cNvPr id="7" name="TextBox 6"/>
          <p:cNvSpPr txBox="1"/>
          <p:nvPr/>
        </p:nvSpPr>
        <p:spPr>
          <a:xfrm>
            <a:off x="3843130" y="32897"/>
            <a:ext cx="5128592" cy="523220"/>
          </a:xfrm>
          <a:prstGeom prst="rect">
            <a:avLst/>
          </a:prstGeom>
          <a:noFill/>
        </p:spPr>
        <p:txBody>
          <a:bodyPr wrap="square" rtlCol="0">
            <a:spAutoFit/>
          </a:bodyPr>
          <a:lstStyle/>
          <a:p>
            <a:r>
              <a:rPr lang="en-GB" sz="2800" b="1" dirty="0">
                <a:solidFill>
                  <a:srgbClr val="002060"/>
                </a:solidFill>
              </a:rPr>
              <a:t>Hypothesis driving innovation</a:t>
            </a:r>
            <a:endParaRPr lang="en-US" sz="2800" dirty="0"/>
          </a:p>
        </p:txBody>
      </p:sp>
      <p:pic>
        <p:nvPicPr>
          <p:cNvPr id="4100" name="Picture 4" descr="http://images.qvc.com/is/image/k/22/k304422.001"/>
          <p:cNvPicPr>
            <a:picLocks noChangeAspect="1" noChangeArrowheads="1"/>
          </p:cNvPicPr>
          <p:nvPr/>
        </p:nvPicPr>
        <p:blipFill rotWithShape="1">
          <a:blip r:embed="rId3">
            <a:extLst>
              <a:ext uri="{28A0092B-C50C-407E-A947-70E740481C1C}">
                <a14:useLocalDpi xmlns:a14="http://schemas.microsoft.com/office/drawing/2010/main" val="0"/>
              </a:ext>
            </a:extLst>
          </a:blip>
          <a:srcRect l="27676" r="27317" b="630"/>
          <a:stretch/>
        </p:blipFill>
        <p:spPr bwMode="auto">
          <a:xfrm>
            <a:off x="9427546" y="2736333"/>
            <a:ext cx="1935184" cy="379867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dirty="0"/>
              <a:t>11</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11</a:t>
            </a:fld>
            <a:endParaRPr lang="en-US"/>
          </a:p>
        </p:txBody>
      </p:sp>
    </p:spTree>
    <p:extLst>
      <p:ext uri="{BB962C8B-B14F-4D97-AF65-F5344CB8AC3E}">
        <p14:creationId xmlns:p14="http://schemas.microsoft.com/office/powerpoint/2010/main" val="1737974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36692938"/>
              </p:ext>
            </p:extLst>
          </p:nvPr>
        </p:nvGraphicFramePr>
        <p:xfrm>
          <a:off x="0" y="0"/>
          <a:ext cx="12192000" cy="4271820"/>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3024756956"/>
                    </a:ext>
                  </a:extLst>
                </a:gridCol>
                <a:gridCol w="9753600">
                  <a:extLst>
                    <a:ext uri="{9D8B030D-6E8A-4147-A177-3AD203B41FA5}">
                      <a16:colId xmlns:a16="http://schemas.microsoft.com/office/drawing/2014/main" val="816916065"/>
                    </a:ext>
                  </a:extLst>
                </a:gridCol>
              </a:tblGrid>
              <a:tr h="246952">
                <a:tc gridSpan="2">
                  <a:txBody>
                    <a:bodyPr/>
                    <a:lstStyle/>
                    <a:p>
                      <a:pPr marL="0" marR="0">
                        <a:lnSpc>
                          <a:spcPts val="2100"/>
                        </a:lnSpc>
                        <a:spcBef>
                          <a:spcPts val="0"/>
                        </a:spcBef>
                        <a:spcAft>
                          <a:spcPts val="0"/>
                        </a:spcAft>
                      </a:pPr>
                      <a:r>
                        <a:rPr lang="en-US" sz="1400" dirty="0">
                          <a:effectLst/>
                        </a:rPr>
                        <a:t>                                                                  </a:t>
                      </a:r>
                      <a:r>
                        <a:rPr lang="en-US" sz="1400" dirty="0">
                          <a:solidFill>
                            <a:schemeClr val="accent4">
                              <a:lumMod val="40000"/>
                              <a:lumOff val="60000"/>
                            </a:schemeClr>
                          </a:solidFill>
                          <a:effectLst/>
                        </a:rPr>
                        <a:t>Relationship Matrix                                           </a:t>
                      </a:r>
                      <a:r>
                        <a:rPr lang="en-US" sz="1400" dirty="0">
                          <a:effectLst/>
                        </a:rPr>
                        <a:t>Hypothesis of Innovation Creation due to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tx1"/>
                    </a:solidFill>
                  </a:tcPr>
                </a:tc>
                <a:tc hMerge="1">
                  <a:txBody>
                    <a:bodyPr/>
                    <a:lstStyle/>
                    <a:p>
                      <a:endParaRPr lang="en-US"/>
                    </a:p>
                  </a:txBody>
                  <a:tcPr/>
                </a:tc>
                <a:extLst>
                  <a:ext uri="{0D108BD9-81ED-4DB2-BD59-A6C34878D82A}">
                    <a16:rowId xmlns:a16="http://schemas.microsoft.com/office/drawing/2014/main" val="727003394"/>
                  </a:ext>
                </a:extLst>
              </a:tr>
              <a:tr h="278884">
                <a:tc rowSpan="2">
                  <a:txBody>
                    <a:bodyPr/>
                    <a:lstStyle/>
                    <a:p>
                      <a:pPr marL="0" marR="0">
                        <a:lnSpc>
                          <a:spcPts val="2100"/>
                        </a:lnSpc>
                        <a:spcBef>
                          <a:spcPts val="0"/>
                        </a:spcBef>
                        <a:spcAft>
                          <a:spcPts val="0"/>
                        </a:spcAft>
                      </a:pPr>
                      <a:r>
                        <a:rPr lang="en-US" sz="1800" dirty="0">
                          <a:solidFill>
                            <a:schemeClr val="tx1"/>
                          </a:solidFill>
                          <a:effectLst/>
                        </a:rPr>
                        <a:t>Products</a:t>
                      </a:r>
                    </a:p>
                    <a:p>
                      <a:pPr marL="0" marR="0">
                        <a:lnSpc>
                          <a:spcPts val="2100"/>
                        </a:lnSpc>
                        <a:spcBef>
                          <a:spcPts val="0"/>
                        </a:spcBef>
                        <a:spcAft>
                          <a:spcPts val="0"/>
                        </a:spcAft>
                      </a:pPr>
                      <a:r>
                        <a:rPr lang="en-US" sz="1400" dirty="0">
                          <a:solidFill>
                            <a:schemeClr val="tx1"/>
                          </a:solidFill>
                          <a:effectLst/>
                        </a:rPr>
                        <a:t> </a:t>
                      </a:r>
                    </a:p>
                    <a:p>
                      <a:pPr marL="0" marR="0">
                        <a:lnSpc>
                          <a:spcPts val="2100"/>
                        </a:lnSpc>
                        <a:spcBef>
                          <a:spcPts val="0"/>
                        </a:spcBef>
                        <a:spcAft>
                          <a:spcPts val="0"/>
                        </a:spcAft>
                      </a:pPr>
                      <a:r>
                        <a:rPr lang="en-US" sz="1400" dirty="0">
                          <a:solidFill>
                            <a:schemeClr val="tx1"/>
                          </a:solidFill>
                          <a:effectLst/>
                        </a:rPr>
                        <a:t>Keurig K-Cup Brewing Systems with Microprocessor Controlled Technology</a:t>
                      </a:r>
                    </a:p>
                    <a:p>
                      <a:pPr marL="0" marR="0">
                        <a:lnSpc>
                          <a:spcPts val="2100"/>
                        </a:lnSpc>
                        <a:spcBef>
                          <a:spcPts val="0"/>
                        </a:spcBef>
                        <a:spcAft>
                          <a:spcPts val="0"/>
                        </a:spcAft>
                      </a:pPr>
                      <a:r>
                        <a:rPr lang="en-US" sz="1400" dirty="0">
                          <a:solidFill>
                            <a:schemeClr val="tx1"/>
                          </a:solidFill>
                          <a:effectLst/>
                        </a:rPr>
                        <a:t> </a:t>
                      </a:r>
                    </a:p>
                    <a:p>
                      <a:pPr marL="0" marR="0">
                        <a:lnSpc>
                          <a:spcPts val="2100"/>
                        </a:lnSpc>
                        <a:spcBef>
                          <a:spcPts val="0"/>
                        </a:spcBef>
                        <a:spcAft>
                          <a:spcPts val="0"/>
                        </a:spcAft>
                      </a:pPr>
                      <a:r>
                        <a:rPr lang="en-US" sz="1400" dirty="0">
                          <a:solidFill>
                            <a:schemeClr val="tx1"/>
                          </a:solidFill>
                          <a:effectLst/>
                        </a:rPr>
                        <a:t>Airtight Coffee Pods K-Cups</a:t>
                      </a:r>
                    </a:p>
                    <a:p>
                      <a:pPr marL="0" marR="0">
                        <a:lnSpc>
                          <a:spcPts val="2100"/>
                        </a:lnSpc>
                        <a:spcBef>
                          <a:spcPts val="0"/>
                        </a:spcBef>
                        <a:spcAft>
                          <a:spcPts val="0"/>
                        </a:spcAft>
                      </a:pPr>
                      <a:endParaRPr lang="en-US" sz="1400" dirty="0">
                        <a:solidFill>
                          <a:schemeClr val="tx1"/>
                        </a:solidFill>
                        <a:effectLst/>
                      </a:endParaRPr>
                    </a:p>
                    <a:p>
                      <a:pPr marL="0" marR="0">
                        <a:lnSpc>
                          <a:spcPts val="2100"/>
                        </a:lnSpc>
                        <a:spcBef>
                          <a:spcPts val="0"/>
                        </a:spcBef>
                        <a:spcAft>
                          <a:spcPts val="0"/>
                        </a:spcAft>
                      </a:pPr>
                      <a:r>
                        <a:rPr lang="en-US" sz="1400" dirty="0">
                          <a:solidFill>
                            <a:schemeClr val="tx1"/>
                          </a:solidFill>
                          <a:effectLst/>
                        </a:rPr>
                        <a:t> </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bg2"/>
                    </a:solidFill>
                  </a:tcPr>
                </a:tc>
                <a:tc>
                  <a:txBody>
                    <a:bodyPr/>
                    <a:lstStyle/>
                    <a:p>
                      <a:pPr marL="0" marR="0">
                        <a:lnSpc>
                          <a:spcPts val="2100"/>
                        </a:lnSpc>
                        <a:spcBef>
                          <a:spcPts val="0"/>
                        </a:spcBef>
                        <a:spcAft>
                          <a:spcPts val="0"/>
                        </a:spcAft>
                      </a:pPr>
                      <a:r>
                        <a:rPr lang="en-US" sz="1400" dirty="0">
                          <a:effectLst/>
                        </a:rPr>
                        <a:t>Structure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2">
                        <a:lumMod val="20000"/>
                        <a:lumOff val="80000"/>
                      </a:schemeClr>
                    </a:solidFill>
                  </a:tcPr>
                </a:tc>
                <a:extLst>
                  <a:ext uri="{0D108BD9-81ED-4DB2-BD59-A6C34878D82A}">
                    <a16:rowId xmlns:a16="http://schemas.microsoft.com/office/drawing/2014/main" val="808414558"/>
                  </a:ext>
                </a:extLst>
              </a:tr>
              <a:tr h="2380552">
                <a:tc vMerge="1">
                  <a:txBody>
                    <a:bodyPr/>
                    <a:lstStyle/>
                    <a:p>
                      <a:endParaRPr lang="en-US"/>
                    </a:p>
                  </a:txBody>
                  <a:tcPr/>
                </a:tc>
                <a:tc>
                  <a:txBody>
                    <a:bodyPr/>
                    <a:lstStyle/>
                    <a:p>
                      <a:pPr marL="0" marR="0">
                        <a:lnSpc>
                          <a:spcPts val="2100"/>
                        </a:lnSpc>
                        <a:spcBef>
                          <a:spcPts val="0"/>
                        </a:spcBef>
                        <a:spcAft>
                          <a:spcPts val="0"/>
                        </a:spcAft>
                      </a:pPr>
                      <a:r>
                        <a:rPr lang="en-US" sz="1400" dirty="0">
                          <a:effectLst/>
                        </a:rPr>
                        <a:t> </a:t>
                      </a:r>
                      <a:r>
                        <a:rPr lang="en-US" sz="1600" dirty="0">
                          <a:effectLst/>
                        </a:rPr>
                        <a:t>Primary Value Chain:</a:t>
                      </a:r>
                    </a:p>
                    <a:p>
                      <a:pPr marL="342900" marR="0" lvl="0" indent="-342900">
                        <a:lnSpc>
                          <a:spcPts val="2100"/>
                        </a:lnSpc>
                        <a:spcBef>
                          <a:spcPts val="0"/>
                        </a:spcBef>
                        <a:spcAft>
                          <a:spcPts val="0"/>
                        </a:spcAft>
                        <a:buFont typeface="Symbol" panose="05050102010706020507" pitchFamily="18" charset="2"/>
                        <a:buChar char=""/>
                      </a:pPr>
                      <a:r>
                        <a:rPr lang="en-US" sz="1600" dirty="0">
                          <a:effectLst/>
                        </a:rPr>
                        <a:t>Do-it within: Inbound logistics: licensing relationships with coffee market players, coffee bean growers,  brewing machine parts suppliers. </a:t>
                      </a:r>
                    </a:p>
                    <a:p>
                      <a:pPr marL="342900" marR="0" lvl="0" indent="-342900">
                        <a:lnSpc>
                          <a:spcPts val="2100"/>
                        </a:lnSpc>
                        <a:spcBef>
                          <a:spcPts val="0"/>
                        </a:spcBef>
                        <a:spcAft>
                          <a:spcPts val="0"/>
                        </a:spcAft>
                        <a:buFont typeface="Symbol" panose="05050102010706020507" pitchFamily="18" charset="2"/>
                        <a:buChar char=""/>
                      </a:pPr>
                      <a:r>
                        <a:rPr lang="en-US" sz="1600" dirty="0">
                          <a:effectLst/>
                        </a:rPr>
                        <a:t>Outbound logistics: Expanded distribution for continual global demand</a:t>
                      </a:r>
                    </a:p>
                    <a:p>
                      <a:pPr marL="342900" marR="0" lvl="0" indent="-342900">
                        <a:lnSpc>
                          <a:spcPts val="2100"/>
                        </a:lnSpc>
                        <a:spcBef>
                          <a:spcPts val="0"/>
                        </a:spcBef>
                        <a:spcAft>
                          <a:spcPts val="0"/>
                        </a:spcAft>
                        <a:buFont typeface="Symbol" panose="05050102010706020507" pitchFamily="18" charset="2"/>
                        <a:buChar char=""/>
                      </a:pPr>
                      <a:r>
                        <a:rPr lang="en-US" sz="1600" dirty="0">
                          <a:effectLst/>
                        </a:rPr>
                        <a:t>Marketing/Sales Push: multi-channel distribution-grocery stores, specialty food stores, office coffee service, convenience &amp; online stores. </a:t>
                      </a:r>
                    </a:p>
                    <a:p>
                      <a:pPr marL="0" marR="0">
                        <a:lnSpc>
                          <a:spcPts val="2100"/>
                        </a:lnSpc>
                        <a:spcBef>
                          <a:spcPts val="0"/>
                        </a:spcBef>
                        <a:spcAft>
                          <a:spcPts val="0"/>
                        </a:spcAft>
                      </a:pPr>
                      <a:r>
                        <a:rPr lang="en-US" sz="1600" dirty="0">
                          <a:effectLst/>
                        </a:rPr>
                        <a:t>Secondary Value Chain</a:t>
                      </a:r>
                    </a:p>
                    <a:p>
                      <a:pPr marL="342900" marR="0" lvl="0" indent="-342900">
                        <a:lnSpc>
                          <a:spcPts val="2100"/>
                        </a:lnSpc>
                        <a:spcBef>
                          <a:spcPts val="0"/>
                        </a:spcBef>
                        <a:spcAft>
                          <a:spcPts val="0"/>
                        </a:spcAft>
                        <a:buFont typeface="Symbol" panose="05050102010706020507" pitchFamily="18" charset="2"/>
                        <a:buChar char=""/>
                      </a:pPr>
                      <a:r>
                        <a:rPr lang="en-US" sz="1600" dirty="0">
                          <a:effectLst/>
                        </a:rPr>
                        <a:t>Do it within: own unique patented technology</a:t>
                      </a: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1">
                        <a:lumMod val="20000"/>
                        <a:lumOff val="80000"/>
                      </a:schemeClr>
                    </a:solidFill>
                  </a:tcPr>
                </a:tc>
                <a:extLst>
                  <a:ext uri="{0D108BD9-81ED-4DB2-BD59-A6C34878D82A}">
                    <a16:rowId xmlns:a16="http://schemas.microsoft.com/office/drawing/2014/main" val="1726851251"/>
                  </a:ext>
                </a:extLst>
              </a:tr>
              <a:tr h="278884">
                <a:tc rowSpan="2">
                  <a:txBody>
                    <a:bodyPr/>
                    <a:lstStyle/>
                    <a:p>
                      <a:pPr marL="0" marR="0">
                        <a:lnSpc>
                          <a:spcPts val="21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tc>
                <a:tc>
                  <a:txBody>
                    <a:bodyPr/>
                    <a:lstStyle/>
                    <a:p>
                      <a:pPr marL="0" marR="0">
                        <a:lnSpc>
                          <a:spcPts val="2100"/>
                        </a:lnSpc>
                        <a:spcBef>
                          <a:spcPts val="0"/>
                        </a:spcBef>
                        <a:spcAft>
                          <a:spcPts val="0"/>
                        </a:spcAft>
                      </a:pPr>
                      <a:r>
                        <a:rPr lang="en-US" sz="1400" dirty="0">
                          <a:effectLst/>
                        </a:rPr>
                        <a:t>Drivers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2">
                        <a:lumMod val="20000"/>
                        <a:lumOff val="80000"/>
                      </a:schemeClr>
                    </a:solidFill>
                  </a:tcPr>
                </a:tc>
                <a:extLst>
                  <a:ext uri="{0D108BD9-81ED-4DB2-BD59-A6C34878D82A}">
                    <a16:rowId xmlns:a16="http://schemas.microsoft.com/office/drawing/2014/main" val="1007604854"/>
                  </a:ext>
                </a:extLst>
              </a:tr>
              <a:tr h="923788">
                <a:tc vMerge="1">
                  <a:txBody>
                    <a:bodyPr/>
                    <a:lstStyle/>
                    <a:p>
                      <a:endParaRPr lang="en-US"/>
                    </a:p>
                  </a:txBody>
                  <a:tcPr/>
                </a:tc>
                <a:tc>
                  <a:txBody>
                    <a:bodyPr/>
                    <a:lstStyle/>
                    <a:p>
                      <a:pPr marL="0" marR="0">
                        <a:lnSpc>
                          <a:spcPts val="2100"/>
                        </a:lnSpc>
                        <a:spcBef>
                          <a:spcPts val="0"/>
                        </a:spcBef>
                        <a:spcAft>
                          <a:spcPts val="0"/>
                        </a:spcAft>
                      </a:pPr>
                      <a:r>
                        <a:rPr lang="en-US" sz="1400" dirty="0">
                          <a:effectLst/>
                        </a:rPr>
                        <a:t> </a:t>
                      </a:r>
                      <a:r>
                        <a:rPr lang="en-US" sz="1800" dirty="0">
                          <a:effectLst/>
                        </a:rPr>
                        <a:t>Competition: Rivalry: beverage market is dominated by Starbucks. But market for single brewing machines is currently dominated by KGM in North America. Threats of substitutes: vintage style drip coffee maker, Coffee shops, flavored tea, cocoa,</a:t>
                      </a:r>
                    </a:p>
                    <a:p>
                      <a:pPr marL="0" marR="0">
                        <a:lnSpc>
                          <a:spcPts val="2100"/>
                        </a:lnSpc>
                        <a:spcBef>
                          <a:spcPts val="0"/>
                        </a:spcBef>
                        <a:spcAft>
                          <a:spcPts val="0"/>
                        </a:spcAft>
                      </a:pPr>
                      <a:r>
                        <a:rPr lang="en-US" sz="1800" dirty="0">
                          <a:effectLst/>
                        </a:rPr>
                        <a:t>Power of buyers: Customers value high quality products that differentiates itself.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1">
                        <a:lumMod val="20000"/>
                        <a:lumOff val="80000"/>
                      </a:schemeClr>
                    </a:solidFill>
                  </a:tcPr>
                </a:tc>
                <a:extLst>
                  <a:ext uri="{0D108BD9-81ED-4DB2-BD59-A6C34878D82A}">
                    <a16:rowId xmlns:a16="http://schemas.microsoft.com/office/drawing/2014/main" val="343473148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97126436"/>
              </p:ext>
            </p:extLst>
          </p:nvPr>
        </p:nvGraphicFramePr>
        <p:xfrm>
          <a:off x="2438400" y="4246915"/>
          <a:ext cx="9753600" cy="1866900"/>
        </p:xfrm>
        <a:graphic>
          <a:graphicData uri="http://schemas.openxmlformats.org/drawingml/2006/table">
            <a:tbl>
              <a:tblPr firstRow="1" firstCol="1" bandRow="1">
                <a:tableStyleId>{5C22544A-7EE6-4342-B048-85BDC9FD1C3A}</a:tableStyleId>
              </a:tblPr>
              <a:tblGrid>
                <a:gridCol w="9753600">
                  <a:extLst>
                    <a:ext uri="{9D8B030D-6E8A-4147-A177-3AD203B41FA5}">
                      <a16:colId xmlns:a16="http://schemas.microsoft.com/office/drawing/2014/main" val="4206155304"/>
                    </a:ext>
                  </a:extLst>
                </a:gridCol>
              </a:tblGrid>
              <a:tr h="202045">
                <a:tc>
                  <a:txBody>
                    <a:bodyPr/>
                    <a:lstStyle/>
                    <a:p>
                      <a:pPr marL="0" marR="0">
                        <a:lnSpc>
                          <a:spcPts val="2100"/>
                        </a:lnSpc>
                        <a:spcBef>
                          <a:spcPts val="0"/>
                        </a:spcBef>
                        <a:spcAft>
                          <a:spcPts val="0"/>
                        </a:spcAft>
                      </a:pPr>
                      <a:r>
                        <a:rPr lang="en-US" sz="1600" b="0" dirty="0">
                          <a:solidFill>
                            <a:schemeClr val="tx1"/>
                          </a:solidFill>
                          <a:effectLst/>
                        </a:rPr>
                        <a:t>Strategies</a:t>
                      </a:r>
                      <a:endParaRPr lang="en-US" sz="16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2">
                        <a:lumMod val="20000"/>
                        <a:lumOff val="80000"/>
                      </a:schemeClr>
                    </a:solidFill>
                  </a:tcPr>
                </a:tc>
                <a:extLst>
                  <a:ext uri="{0D108BD9-81ED-4DB2-BD59-A6C34878D82A}">
                    <a16:rowId xmlns:a16="http://schemas.microsoft.com/office/drawing/2014/main" val="3023889732"/>
                  </a:ext>
                </a:extLst>
              </a:tr>
              <a:tr h="1476839">
                <a:tc>
                  <a:txBody>
                    <a:bodyPr/>
                    <a:lstStyle/>
                    <a:p>
                      <a:pPr marL="171450" marR="0" indent="-171450">
                        <a:lnSpc>
                          <a:spcPts val="2100"/>
                        </a:lnSpc>
                        <a:spcBef>
                          <a:spcPts val="0"/>
                        </a:spcBef>
                        <a:spcAft>
                          <a:spcPts val="0"/>
                        </a:spcAft>
                        <a:buFont typeface="Arial" panose="020B0604020202020204" pitchFamily="34" charset="0"/>
                        <a:buChar char="•"/>
                      </a:pPr>
                      <a:r>
                        <a:rPr lang="en-US" sz="1600" b="0" dirty="0">
                          <a:solidFill>
                            <a:schemeClr val="tx1"/>
                          </a:solidFill>
                          <a:effectLst/>
                        </a:rPr>
                        <a:t> </a:t>
                      </a:r>
                      <a:r>
                        <a:rPr lang="en-IN" sz="1600" b="0" dirty="0">
                          <a:solidFill>
                            <a:schemeClr val="tx1"/>
                          </a:solidFill>
                        </a:rPr>
                        <a:t>Expanding  brand offerings, both owned and partner brands, expanding in current channels, &amp; internationally</a:t>
                      </a:r>
                    </a:p>
                    <a:p>
                      <a:pPr marL="171450" marR="0" indent="-171450">
                        <a:lnSpc>
                          <a:spcPts val="2100"/>
                        </a:lnSpc>
                        <a:spcBef>
                          <a:spcPts val="0"/>
                        </a:spcBef>
                        <a:spcAft>
                          <a:spcPts val="0"/>
                        </a:spcAft>
                        <a:buFont typeface="Arial" panose="020B0604020202020204" pitchFamily="34" charset="0"/>
                        <a:buChar char="•"/>
                      </a:pPr>
                      <a:r>
                        <a:rPr lang="en-IN" sz="1600" b="0" dirty="0">
                          <a:solidFill>
                            <a:schemeClr val="tx1"/>
                          </a:solidFill>
                        </a:rPr>
                        <a:t>Launching new brewer technologies and innovation; i.e. Keurig 2.0 launched in 2015 with recyclable K-Cup facility</a:t>
                      </a:r>
                    </a:p>
                    <a:p>
                      <a:pPr marL="171450" marR="0" lvl="0" indent="-171450" algn="l"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r>
                        <a:rPr lang="en-US" sz="1600" b="0" dirty="0">
                          <a:solidFill>
                            <a:schemeClr val="tx1"/>
                          </a:solidFill>
                          <a:effectLst/>
                        </a:rPr>
                        <a:t> </a:t>
                      </a:r>
                      <a:r>
                        <a:rPr lang="en-US" sz="1600" b="0" kern="1200" dirty="0">
                          <a:solidFill>
                            <a:schemeClr val="tx1"/>
                          </a:solidFill>
                          <a:effectLst/>
                          <a:latin typeface="+mn-lt"/>
                          <a:ea typeface="+mn-ea"/>
                          <a:cs typeface="+mn-cs"/>
                        </a:rPr>
                        <a:t>Licensing agreements with Unilever North America (Lipton®), Perfect Iced Tea®, Good Earth® Corporation and Tetley®, Snapple Beverages. Starbucks Corporation and Associated British Foods plc </a:t>
                      </a:r>
                    </a:p>
                    <a:p>
                      <a:pPr marL="171450" marR="0" lvl="0" indent="-171450" algn="l" defTabSz="914400" rtl="0" eaLnBrk="1" fontAlgn="auto" latinLnBrk="0" hangingPunct="1">
                        <a:lnSpc>
                          <a:spcPts val="2100"/>
                        </a:lnSpc>
                        <a:spcBef>
                          <a:spcPts val="0"/>
                        </a:spcBef>
                        <a:spcAft>
                          <a:spcPts val="0"/>
                        </a:spcAft>
                        <a:buClrTx/>
                        <a:buSzTx/>
                        <a:buFont typeface="Arial" panose="020B0604020202020204" pitchFamily="34" charset="0"/>
                        <a:buChar char="•"/>
                        <a:tabLst/>
                        <a:defRPr/>
                      </a:pPr>
                      <a:endParaRPr lang="en-IN" sz="1600" b="0" dirty="0">
                        <a:solidFill>
                          <a:schemeClr val="tx1"/>
                        </a:solidFill>
                      </a:endParaRPr>
                    </a:p>
                    <a:p>
                      <a:pPr marL="171450" marR="0" indent="-171450">
                        <a:lnSpc>
                          <a:spcPts val="2100"/>
                        </a:lnSpc>
                        <a:spcBef>
                          <a:spcPts val="0"/>
                        </a:spcBef>
                        <a:spcAft>
                          <a:spcPts val="0"/>
                        </a:spcAft>
                        <a:buFont typeface="Arial" panose="020B0604020202020204" pitchFamily="34" charset="0"/>
                        <a:buChar char="•"/>
                      </a:pPr>
                      <a:endParaRPr lang="en-IN" sz="1600" b="0" dirty="0">
                        <a:solidFill>
                          <a:schemeClr val="tx1"/>
                        </a:solidFill>
                      </a:endParaRPr>
                    </a:p>
                  </a:txBody>
                  <a:tcPr marL="51529" marR="51529" marT="0" marB="0">
                    <a:solidFill>
                      <a:schemeClr val="accent1">
                        <a:lumMod val="20000"/>
                        <a:lumOff val="80000"/>
                      </a:schemeClr>
                    </a:solidFill>
                  </a:tcPr>
                </a:tc>
                <a:extLst>
                  <a:ext uri="{0D108BD9-81ED-4DB2-BD59-A6C34878D82A}">
                    <a16:rowId xmlns:a16="http://schemas.microsoft.com/office/drawing/2014/main" val="3357423832"/>
                  </a:ext>
                </a:extLst>
              </a:tr>
            </a:tbl>
          </a:graphicData>
        </a:graphic>
      </p:graphicFrame>
      <p:pic>
        <p:nvPicPr>
          <p:cNvPr id="1026" name="Picture 2" descr="http://www.pickurgift.com/blog/wp-content/uploads/2014/03/keurig-coffee-machine-with-k-cu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4" y="2824784"/>
            <a:ext cx="2417593" cy="33577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38400" y="6182552"/>
            <a:ext cx="9753600" cy="646331"/>
          </a:xfrm>
          <a:prstGeom prst="rect">
            <a:avLst/>
          </a:prstGeom>
          <a:noFill/>
        </p:spPr>
        <p:txBody>
          <a:bodyPr wrap="square" rtlCol="0">
            <a:spAutoFit/>
          </a:bodyPr>
          <a:lstStyle/>
          <a:p>
            <a:r>
              <a:rPr lang="en-IN" b="1" dirty="0">
                <a:solidFill>
                  <a:srgbClr val="C00000"/>
                </a:solidFill>
              </a:rPr>
              <a:t>Win All Without Fighting:</a:t>
            </a:r>
            <a:r>
              <a:rPr lang="en-IN" dirty="0"/>
              <a:t> Capturing Market Without Head On Collision</a:t>
            </a:r>
          </a:p>
          <a:p>
            <a:r>
              <a:rPr lang="en-IN" dirty="0"/>
              <a:t>							               - Sun Tzu (Art Of War</a:t>
            </a:r>
            <a:endParaRPr lang="en-US" dirty="0"/>
          </a:p>
        </p:txBody>
      </p:sp>
      <p:sp>
        <p:nvSpPr>
          <p:cNvPr id="2" name="Footer Placeholder 1"/>
          <p:cNvSpPr>
            <a:spLocks noGrp="1"/>
          </p:cNvSpPr>
          <p:nvPr>
            <p:ph type="ftr" sz="quarter" idx="11"/>
          </p:nvPr>
        </p:nvSpPr>
        <p:spPr/>
        <p:txBody>
          <a:bodyPr/>
          <a:lstStyle/>
          <a:p>
            <a:r>
              <a:rPr lang="en-GB" dirty="0"/>
              <a:t>12</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12</a:t>
            </a:fld>
            <a:endParaRPr lang="en-US"/>
          </a:p>
        </p:txBody>
      </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97200" y="1025280"/>
              <a:ext cx="4932360" cy="5583600"/>
            </p14:xfrm>
          </p:contentPart>
        </mc:Choice>
        <mc:Fallback xmlns="">
          <p:pic>
            <p:nvPicPr>
              <p:cNvPr id="9" name="Ink 8"/>
              <p:cNvPicPr/>
              <p:nvPr/>
            </p:nvPicPr>
            <p:blipFill>
              <a:blip r:embed="rId7"/>
              <a:stretch>
                <a:fillRect/>
              </a:stretch>
            </p:blipFill>
            <p:spPr>
              <a:xfrm>
                <a:off x="87840" y="1015920"/>
                <a:ext cx="4951080" cy="5602320"/>
              </a:xfrm>
              <a:prstGeom prst="rect">
                <a:avLst/>
              </a:prstGeom>
            </p:spPr>
          </p:pic>
        </mc:Fallback>
      </mc:AlternateContent>
    </p:spTree>
    <p:extLst>
      <p:ext uri="{BB962C8B-B14F-4D97-AF65-F5344CB8AC3E}">
        <p14:creationId xmlns:p14="http://schemas.microsoft.com/office/powerpoint/2010/main" val="362988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03305" y="0"/>
            <a:ext cx="2199861" cy="646331"/>
          </a:xfrm>
          <a:prstGeom prst="rect">
            <a:avLst/>
          </a:prstGeom>
          <a:noFill/>
        </p:spPr>
        <p:txBody>
          <a:bodyPr wrap="square" rtlCol="0">
            <a:spAutoFit/>
          </a:bodyPr>
          <a:lstStyle/>
          <a:p>
            <a:r>
              <a:rPr lang="en-GB" dirty="0"/>
              <a:t>List of Innovations</a:t>
            </a:r>
          </a:p>
          <a:p>
            <a:r>
              <a:rPr lang="en-GB" dirty="0"/>
              <a:t>                                              </a:t>
            </a:r>
            <a:endParaRPr lang="en-US" dirty="0"/>
          </a:p>
        </p:txBody>
      </p:sp>
      <p:sp>
        <p:nvSpPr>
          <p:cNvPr id="6" name="TextBox 5"/>
          <p:cNvSpPr txBox="1"/>
          <p:nvPr/>
        </p:nvSpPr>
        <p:spPr>
          <a:xfrm>
            <a:off x="265043" y="1096905"/>
            <a:ext cx="12019722" cy="1200329"/>
          </a:xfrm>
          <a:prstGeom prst="rect">
            <a:avLst/>
          </a:prstGeom>
          <a:noFill/>
        </p:spPr>
        <p:txBody>
          <a:bodyPr wrap="square" rtlCol="0">
            <a:spAutoFit/>
          </a:bodyPr>
          <a:lstStyle/>
          <a:p>
            <a:r>
              <a:rPr lang="en-IN" dirty="0"/>
              <a:t>Unlike the drip models already on the market, John </a:t>
            </a:r>
            <a:r>
              <a:rPr lang="en-IN" dirty="0" err="1"/>
              <a:t>Sylvan’s</a:t>
            </a:r>
            <a:r>
              <a:rPr lang="en-IN" dirty="0"/>
              <a:t>(founder of Keurig) machine would brew single cups using sealed capsules of ground coffee. </a:t>
            </a:r>
          </a:p>
          <a:p>
            <a:endParaRPr lang="en-IN" dirty="0"/>
          </a:p>
          <a:p>
            <a:r>
              <a:rPr lang="en-IN" dirty="0"/>
              <a:t>For the first few years, they drew no salary and were turned down for funding by scores of venture capitalists.</a:t>
            </a:r>
            <a:endParaRPr lang="en-US" dirty="0"/>
          </a:p>
        </p:txBody>
      </p:sp>
      <p:pic>
        <p:nvPicPr>
          <p:cNvPr id="1028" name="Picture 4" descr="Vintage 1980s Bodum French Press Four (4) Cup Coffee Maker / Bone in Colour / Made in Denm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3" y="2765292"/>
            <a:ext cx="3549513" cy="35495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14556" y="4540048"/>
            <a:ext cx="2729948" cy="2585323"/>
          </a:xfrm>
          <a:prstGeom prst="rect">
            <a:avLst/>
          </a:prstGeom>
          <a:noFill/>
        </p:spPr>
        <p:txBody>
          <a:bodyPr wrap="square" rtlCol="0">
            <a:spAutoFit/>
          </a:bodyPr>
          <a:lstStyle/>
          <a:p>
            <a:r>
              <a:rPr lang="en-GB" dirty="0"/>
              <a:t>1980 Filter Coffee Machine</a:t>
            </a:r>
          </a:p>
          <a:p>
            <a:pPr marL="285750" indent="-285750">
              <a:buFont typeface="Arial" panose="020B0604020202020204" pitchFamily="34" charset="0"/>
              <a:buChar char="•"/>
            </a:pPr>
            <a:r>
              <a:rPr lang="en-GB" dirty="0"/>
              <a:t>Lacked Usability(could not be carried to office) </a:t>
            </a:r>
          </a:p>
          <a:p>
            <a:pPr marL="285750" indent="-285750">
              <a:buFont typeface="Arial" panose="020B0604020202020204" pitchFamily="34" charset="0"/>
              <a:buChar char="•"/>
            </a:pPr>
            <a:r>
              <a:rPr lang="en-GB" dirty="0"/>
              <a:t>Brewed only 1 Cup of Coffee</a:t>
            </a:r>
          </a:p>
          <a:p>
            <a:pPr marL="285750" indent="-285750">
              <a:buFont typeface="Arial" panose="020B0604020202020204" pitchFamily="34" charset="0"/>
              <a:buChar char="•"/>
            </a:pPr>
            <a:r>
              <a:rPr lang="en-GB" dirty="0"/>
              <a:t>Required Cleaning</a:t>
            </a:r>
          </a:p>
          <a:p>
            <a:pPr marL="285750" indent="-285750">
              <a:buFont typeface="Arial" panose="020B0604020202020204" pitchFamily="34" charset="0"/>
              <a:buChar char="•"/>
            </a:pPr>
            <a:r>
              <a:rPr lang="en-GB" dirty="0"/>
              <a:t>Required Additional hot water</a:t>
            </a:r>
          </a:p>
          <a:p>
            <a:endParaRPr lang="en-GB" dirty="0"/>
          </a:p>
        </p:txBody>
      </p:sp>
      <p:pic>
        <p:nvPicPr>
          <p:cNvPr id="1030" name="Picture 6" descr="http://www.raininghotcoupons.com/wp-content/uploads/2013/06/k3.jpeg?x933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462" y="2667016"/>
            <a:ext cx="3559538" cy="37460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35040" y="2421087"/>
            <a:ext cx="2877626" cy="2585323"/>
          </a:xfrm>
          <a:prstGeom prst="rect">
            <a:avLst/>
          </a:prstGeom>
          <a:noFill/>
        </p:spPr>
        <p:txBody>
          <a:bodyPr wrap="square" rtlCol="0">
            <a:spAutoFit/>
          </a:bodyPr>
          <a:lstStyle/>
          <a:p>
            <a:r>
              <a:rPr lang="en-GB" dirty="0"/>
              <a:t>Keurig K-Cup Single Brewing System (1997)</a:t>
            </a:r>
          </a:p>
          <a:p>
            <a:pPr marL="285750" indent="-285750">
              <a:buFont typeface="Arial" panose="020B0604020202020204" pitchFamily="34" charset="0"/>
              <a:buChar char="•"/>
            </a:pPr>
            <a:r>
              <a:rPr lang="en-GB" dirty="0"/>
              <a:t>500 varieties of Coffee</a:t>
            </a:r>
          </a:p>
          <a:p>
            <a:pPr marL="285750" indent="-285750">
              <a:buFont typeface="Arial" panose="020B0604020202020204" pitchFamily="34" charset="0"/>
              <a:buChar char="•"/>
            </a:pPr>
            <a:r>
              <a:rPr lang="en-GB" dirty="0"/>
              <a:t>Freshness Restored</a:t>
            </a:r>
          </a:p>
          <a:p>
            <a:pPr marL="285750" indent="-285750">
              <a:buFont typeface="Arial" panose="020B0604020202020204" pitchFamily="34" charset="0"/>
              <a:buChar char="•"/>
            </a:pPr>
            <a:r>
              <a:rPr lang="en-GB" dirty="0"/>
              <a:t>Sleek Design</a:t>
            </a:r>
          </a:p>
          <a:p>
            <a:pPr marL="285750" indent="-285750">
              <a:buFont typeface="Arial" panose="020B0604020202020204" pitchFamily="34" charset="0"/>
              <a:buChar char="•"/>
            </a:pPr>
            <a:r>
              <a:rPr lang="en-GB" dirty="0"/>
              <a:t>‘Descale’ Indicator</a:t>
            </a:r>
          </a:p>
          <a:p>
            <a:pPr marL="285750" indent="-285750">
              <a:buFont typeface="Arial" panose="020B0604020202020204" pitchFamily="34" charset="0"/>
              <a:buChar char="•"/>
            </a:pPr>
            <a:r>
              <a:rPr lang="en-GB" dirty="0"/>
              <a:t>Unlimited Hot water</a:t>
            </a:r>
          </a:p>
          <a:p>
            <a:pPr marL="285750" indent="-285750">
              <a:buFont typeface="Arial" panose="020B0604020202020204" pitchFamily="34" charset="0"/>
              <a:buChar char="•"/>
            </a:pPr>
            <a:endParaRPr lang="en-GB" dirty="0"/>
          </a:p>
          <a:p>
            <a:endParaRPr lang="en-US" dirty="0"/>
          </a:p>
        </p:txBody>
      </p:sp>
      <p:sp>
        <p:nvSpPr>
          <p:cNvPr id="2" name="TextBox 1"/>
          <p:cNvSpPr txBox="1"/>
          <p:nvPr/>
        </p:nvSpPr>
        <p:spPr>
          <a:xfrm>
            <a:off x="265044" y="542457"/>
            <a:ext cx="1484244" cy="369332"/>
          </a:xfrm>
          <a:prstGeom prst="rect">
            <a:avLst/>
          </a:prstGeom>
          <a:solidFill>
            <a:schemeClr val="accent6">
              <a:lumMod val="60000"/>
              <a:lumOff val="40000"/>
            </a:schemeClr>
          </a:solidFill>
        </p:spPr>
        <p:txBody>
          <a:bodyPr wrap="square" rtlCol="0">
            <a:spAutoFit/>
          </a:bodyPr>
          <a:lstStyle/>
          <a:p>
            <a:r>
              <a:rPr lang="en-GB" dirty="0"/>
              <a:t>Innovation 1</a:t>
            </a:r>
            <a:endParaRPr lang="en-US" dirty="0"/>
          </a:p>
        </p:txBody>
      </p:sp>
      <p:sp>
        <p:nvSpPr>
          <p:cNvPr id="3" name="Footer Placeholder 2"/>
          <p:cNvSpPr>
            <a:spLocks noGrp="1"/>
          </p:cNvSpPr>
          <p:nvPr>
            <p:ph type="ftr" sz="quarter" idx="11"/>
          </p:nvPr>
        </p:nvSpPr>
        <p:spPr/>
        <p:txBody>
          <a:bodyPr/>
          <a:lstStyle/>
          <a:p>
            <a:r>
              <a:rPr lang="en-GB" dirty="0"/>
              <a:t>13</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13</a:t>
            </a:fld>
            <a:endParaRPr lang="en-US"/>
          </a:p>
        </p:txBody>
      </p:sp>
    </p:spTree>
    <p:extLst>
      <p:ext uri="{BB962C8B-B14F-4D97-AF65-F5344CB8AC3E}">
        <p14:creationId xmlns:p14="http://schemas.microsoft.com/office/powerpoint/2010/main" val="338484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foolcdn.com/editorial/images/101781/kcupbrandsales_larg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2574" y="3590577"/>
            <a:ext cx="5428835" cy="32666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qzprod.files.wordpress.com/2014/03/unit-sales-in-western-europe-drip-coffee-machines-pod-coffee-machines_chartbuilder.png?w=1024"/>
          <p:cNvPicPr>
            <a:picLocks noChangeAspect="1" noChangeArrowheads="1"/>
          </p:cNvPicPr>
          <p:nvPr/>
        </p:nvPicPr>
        <p:blipFill rotWithShape="1">
          <a:blip r:embed="rId3">
            <a:extLst>
              <a:ext uri="{28A0092B-C50C-407E-A947-70E740481C1C}">
                <a14:useLocalDpi xmlns:a14="http://schemas.microsoft.com/office/drawing/2010/main" val="0"/>
              </a:ext>
            </a:extLst>
          </a:blip>
          <a:srcRect t="6836" r="220"/>
          <a:stretch/>
        </p:blipFill>
        <p:spPr bwMode="auto">
          <a:xfrm>
            <a:off x="212035" y="3697356"/>
            <a:ext cx="6016487" cy="31598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12034" y="397565"/>
            <a:ext cx="7418485" cy="2585323"/>
          </a:xfrm>
          <a:prstGeom prst="rect">
            <a:avLst/>
          </a:prstGeom>
          <a:noFill/>
        </p:spPr>
        <p:txBody>
          <a:bodyPr wrap="square" rtlCol="0">
            <a:spAutoFit/>
          </a:bodyPr>
          <a:lstStyle/>
          <a:p>
            <a:r>
              <a:rPr lang="en-GB" dirty="0"/>
              <a:t>Keurig business model aims to drive efficiency through continual innovation in all sectors of coffee industry – product, packaging, supply chain etc. </a:t>
            </a:r>
          </a:p>
          <a:p>
            <a:endParaRPr lang="en-GB" dirty="0"/>
          </a:p>
          <a:p>
            <a:r>
              <a:rPr lang="en-GB" dirty="0"/>
              <a:t>It doesn’t compete head-on with competitors but assists in making K-Cups for them. Keurig doesn’t aim to open café‘ s like its competitors but wishes to provide gourmet coffee right inside office buildings.</a:t>
            </a:r>
          </a:p>
          <a:p>
            <a:endParaRPr lang="en-GB" dirty="0"/>
          </a:p>
          <a:p>
            <a:r>
              <a:rPr lang="en-GB" dirty="0"/>
              <a:t>                  “</a:t>
            </a:r>
            <a:r>
              <a:rPr lang="en-GB" b="1" dirty="0">
                <a:solidFill>
                  <a:srgbClr val="C00000"/>
                </a:solidFill>
              </a:rPr>
              <a:t>The expert in battle moves the enemy and is not moved by him</a:t>
            </a:r>
            <a:r>
              <a:rPr lang="en-GB" dirty="0"/>
              <a:t>” </a:t>
            </a:r>
          </a:p>
          <a:p>
            <a:r>
              <a:rPr lang="en-GB" dirty="0"/>
              <a:t>                                                                                             Sun Tzu, </a:t>
            </a:r>
            <a:r>
              <a:rPr lang="en-GB" i="1" dirty="0"/>
              <a:t>The Art of War</a:t>
            </a:r>
            <a:endParaRPr lang="en-US" i="1" dirty="0"/>
          </a:p>
        </p:txBody>
      </p:sp>
      <p:pic>
        <p:nvPicPr>
          <p:cNvPr id="11266" name="Picture 2" descr="https://image.slidesharecdn.com/starbucksandgreenmountaincoffee-120503164921-phpapp01/95/starbucks-and-green-mountain-coffee-comparison-23-728.jpg?cb=1336064168"/>
          <p:cNvPicPr>
            <a:picLocks noChangeAspect="1" noChangeArrowheads="1"/>
          </p:cNvPicPr>
          <p:nvPr/>
        </p:nvPicPr>
        <p:blipFill rotWithShape="1">
          <a:blip r:embed="rId4">
            <a:extLst>
              <a:ext uri="{28A0092B-C50C-407E-A947-70E740481C1C}">
                <a14:useLocalDpi xmlns:a14="http://schemas.microsoft.com/office/drawing/2010/main" val="0"/>
              </a:ext>
            </a:extLst>
          </a:blip>
          <a:srcRect t="11883"/>
          <a:stretch/>
        </p:blipFill>
        <p:spPr bwMode="auto">
          <a:xfrm>
            <a:off x="7630520" y="397565"/>
            <a:ext cx="4460889" cy="294810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GB" dirty="0"/>
              <a:t>14</a:t>
            </a:r>
            <a:endParaRPr lang="en-US" dirty="0"/>
          </a:p>
        </p:txBody>
      </p:sp>
      <p:sp>
        <p:nvSpPr>
          <p:cNvPr id="4" name="Slide Number Placeholder 3"/>
          <p:cNvSpPr>
            <a:spLocks noGrp="1"/>
          </p:cNvSpPr>
          <p:nvPr>
            <p:ph type="sldNum" sz="quarter" idx="12"/>
          </p:nvPr>
        </p:nvSpPr>
        <p:spPr/>
        <p:txBody>
          <a:bodyPr/>
          <a:lstStyle/>
          <a:p>
            <a:fld id="{AE8145CD-6F84-4614-A724-6985D0CCAC7F}" type="slidenum">
              <a:rPr lang="en-US" smtClean="0"/>
              <a:t>14</a:t>
            </a:fld>
            <a:endParaRPr lang="en-US"/>
          </a:p>
        </p:txBody>
      </p:sp>
    </p:spTree>
    <p:extLst>
      <p:ext uri="{BB962C8B-B14F-4D97-AF65-F5344CB8AC3E}">
        <p14:creationId xmlns:p14="http://schemas.microsoft.com/office/powerpoint/2010/main" val="61049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t>15</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15</a:t>
            </a:fld>
            <a:endParaRPr lang="en-US"/>
          </a:p>
        </p:txBody>
      </p:sp>
      <p:sp>
        <p:nvSpPr>
          <p:cNvPr id="6" name="TextBox 5"/>
          <p:cNvSpPr txBox="1"/>
          <p:nvPr/>
        </p:nvSpPr>
        <p:spPr>
          <a:xfrm>
            <a:off x="0" y="278295"/>
            <a:ext cx="12192000" cy="5078313"/>
          </a:xfrm>
          <a:prstGeom prst="rect">
            <a:avLst/>
          </a:prstGeom>
          <a:noFill/>
        </p:spPr>
        <p:txBody>
          <a:bodyPr wrap="square" rtlCol="0">
            <a:spAutoFit/>
          </a:bodyPr>
          <a:lstStyle/>
          <a:p>
            <a:r>
              <a:rPr lang="en-GB" dirty="0"/>
              <a:t>Creating  a Fantastic Product which is the Keurig Single Brewer Coffee Machine Machine gave Keurig the ‘room’ to test new ideas in other segments of industry – </a:t>
            </a:r>
          </a:p>
          <a:p>
            <a:endParaRPr lang="en-GB" dirty="0"/>
          </a:p>
          <a:p>
            <a:endParaRPr lang="en-GB" dirty="0"/>
          </a:p>
          <a:p>
            <a:endParaRPr lang="en-GB" dirty="0"/>
          </a:p>
          <a:p>
            <a:endParaRPr lang="en-GB" dirty="0"/>
          </a:p>
          <a:p>
            <a:pPr marL="285750" lvl="0" indent="-285750">
              <a:buFont typeface="Calibri" panose="020F0502020204030204" pitchFamily="34" charset="0"/>
              <a:buChar char="."/>
            </a:pPr>
            <a:r>
              <a:rPr lang="en-US" dirty="0">
                <a:highlight>
                  <a:srgbClr val="FFFF00"/>
                </a:highlight>
              </a:rPr>
              <a:t>Product</a:t>
            </a:r>
          </a:p>
          <a:p>
            <a:pPr marL="285750" lvl="0" indent="-285750">
              <a:buFont typeface="Calibri" panose="020F0502020204030204" pitchFamily="34" charset="0"/>
              <a:buChar char="."/>
            </a:pPr>
            <a:r>
              <a:rPr lang="en-US" dirty="0"/>
              <a:t>Packaging,</a:t>
            </a:r>
          </a:p>
          <a:p>
            <a:pPr marL="285750" lvl="0" indent="-285750">
              <a:buFont typeface="Calibri" panose="020F0502020204030204" pitchFamily="34" charset="0"/>
              <a:buChar char="."/>
            </a:pPr>
            <a:r>
              <a:rPr lang="en-US" dirty="0"/>
              <a:t>Supply Chain</a:t>
            </a:r>
          </a:p>
          <a:p>
            <a:pPr marL="285750" lvl="0" indent="-285750">
              <a:buFont typeface="Calibri" panose="020F0502020204030204" pitchFamily="34" charset="0"/>
              <a:buChar char="."/>
            </a:pPr>
            <a:r>
              <a:rPr lang="en-US" dirty="0"/>
              <a:t>Sustainability</a:t>
            </a:r>
          </a:p>
          <a:p>
            <a:pPr marL="285750" lvl="0" indent="-285750">
              <a:buFont typeface="Calibri" panose="020F0502020204030204" pitchFamily="34" charset="0"/>
              <a:buChar char="."/>
            </a:pPr>
            <a:r>
              <a:rPr lang="en-US" dirty="0"/>
              <a:t>Internal Value Chain – </a:t>
            </a:r>
          </a:p>
          <a:p>
            <a:pPr lvl="0"/>
            <a:r>
              <a:rPr lang="en-US" dirty="0"/>
              <a:t>     employees, skills, infrastructure</a:t>
            </a:r>
          </a:p>
          <a:p>
            <a:pPr marL="285750" lvl="0" indent="-285750">
              <a:buFont typeface="Calibri" panose="020F0502020204030204" pitchFamily="34" charset="0"/>
              <a:buChar char="."/>
            </a:pPr>
            <a:endParaRPr lang="en-GB" dirty="0"/>
          </a:p>
          <a:p>
            <a:pPr marL="285750" lvl="0" indent="-285750">
              <a:buFont typeface="Calibri" panose="020F0502020204030204" pitchFamily="34" charset="0"/>
              <a:buChar char="."/>
            </a:pPr>
            <a:endParaRPr lang="en-GB" dirty="0"/>
          </a:p>
          <a:p>
            <a:pPr marL="285750" lvl="0" indent="-285750">
              <a:buFont typeface="Calibri" panose="020F0502020204030204" pitchFamily="34" charset="0"/>
              <a:buChar char="."/>
            </a:pPr>
            <a:endParaRPr lang="en-US" dirty="0"/>
          </a:p>
          <a:p>
            <a:pPr marL="285750" lvl="0" indent="-285750">
              <a:buFont typeface="Calibri" panose="020F0502020204030204" pitchFamily="34" charset="0"/>
              <a:buChar char="."/>
            </a:pPr>
            <a:endParaRPr lang="en-GB" dirty="0"/>
          </a:p>
          <a:p>
            <a:pPr lvl="0"/>
            <a:r>
              <a:rPr lang="en-GB" dirty="0"/>
              <a:t>T</a:t>
            </a:r>
            <a:r>
              <a:rPr lang="en-US" dirty="0"/>
              <a:t>he Innovations in Other Areas – Would be Discussed in Future Slides</a:t>
            </a:r>
          </a:p>
          <a:p>
            <a:endParaRPr lang="en-US" dirty="0"/>
          </a:p>
        </p:txBody>
      </p:sp>
      <p:sp>
        <p:nvSpPr>
          <p:cNvPr id="7" name="TextBox 6"/>
          <p:cNvSpPr txBox="1"/>
          <p:nvPr/>
        </p:nvSpPr>
        <p:spPr>
          <a:xfrm>
            <a:off x="4638262" y="1764700"/>
            <a:ext cx="5512904" cy="1477328"/>
          </a:xfrm>
          <a:prstGeom prst="rect">
            <a:avLst/>
          </a:prstGeom>
          <a:noFill/>
        </p:spPr>
        <p:txBody>
          <a:bodyPr wrap="square" rtlCol="0">
            <a:spAutoFit/>
          </a:bodyPr>
          <a:lstStyle/>
          <a:p>
            <a:r>
              <a:rPr lang="en-GB" dirty="0"/>
              <a:t>Innovation in this segment and following success</a:t>
            </a:r>
          </a:p>
          <a:p>
            <a:endParaRPr lang="en-GB" dirty="0"/>
          </a:p>
          <a:p>
            <a:endParaRPr lang="en-GB" dirty="0"/>
          </a:p>
          <a:p>
            <a:r>
              <a:rPr lang="en-GB" dirty="0"/>
              <a:t>gave the ‘room’ to Test New Ideas in other segments and thus increasing overall dominance in the coffee industry</a:t>
            </a:r>
            <a:endParaRPr lang="en-US" dirty="0"/>
          </a:p>
        </p:txBody>
      </p:sp>
      <p:sp>
        <p:nvSpPr>
          <p:cNvPr id="8" name="Right Brace 7"/>
          <p:cNvSpPr/>
          <p:nvPr/>
        </p:nvSpPr>
        <p:spPr>
          <a:xfrm>
            <a:off x="3313043" y="2226365"/>
            <a:ext cx="384314" cy="131196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0" name="Straight Arrow Connector 9"/>
          <p:cNvCxnSpPr>
            <a:cxnSpLocks/>
            <a:endCxn id="8" idx="1"/>
          </p:cNvCxnSpPr>
          <p:nvPr/>
        </p:nvCxnSpPr>
        <p:spPr>
          <a:xfrm flipH="1">
            <a:off x="3697357" y="2882347"/>
            <a:ext cx="94090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cxnSpLocks/>
          </p:cNvCxnSpPr>
          <p:nvPr/>
        </p:nvCxnSpPr>
        <p:spPr>
          <a:xfrm flipH="1">
            <a:off x="3495261" y="1988622"/>
            <a:ext cx="10866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18858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87869041"/>
              </p:ext>
            </p:extLst>
          </p:nvPr>
        </p:nvGraphicFramePr>
        <p:xfrm>
          <a:off x="0" y="0"/>
          <a:ext cx="12192000" cy="6421248"/>
        </p:xfrm>
        <a:graphic>
          <a:graphicData uri="http://schemas.openxmlformats.org/drawingml/2006/table">
            <a:tbl>
              <a:tblPr firstRow="1" firstCol="1" bandRow="1">
                <a:tableStyleId>{5C22544A-7EE6-4342-B048-85BDC9FD1C3A}</a:tableStyleId>
              </a:tblPr>
              <a:tblGrid>
                <a:gridCol w="2438400">
                  <a:extLst>
                    <a:ext uri="{9D8B030D-6E8A-4147-A177-3AD203B41FA5}">
                      <a16:colId xmlns:a16="http://schemas.microsoft.com/office/drawing/2014/main" val="3024756956"/>
                    </a:ext>
                  </a:extLst>
                </a:gridCol>
                <a:gridCol w="9753600">
                  <a:extLst>
                    <a:ext uri="{9D8B030D-6E8A-4147-A177-3AD203B41FA5}">
                      <a16:colId xmlns:a16="http://schemas.microsoft.com/office/drawing/2014/main" val="816916065"/>
                    </a:ext>
                  </a:extLst>
                </a:gridCol>
              </a:tblGrid>
              <a:tr h="246952">
                <a:tc gridSpan="2">
                  <a:txBody>
                    <a:bodyPr/>
                    <a:lstStyle/>
                    <a:p>
                      <a:pPr marL="0" marR="0">
                        <a:lnSpc>
                          <a:spcPts val="2100"/>
                        </a:lnSpc>
                        <a:spcBef>
                          <a:spcPts val="0"/>
                        </a:spcBef>
                        <a:spcAft>
                          <a:spcPts val="0"/>
                        </a:spcAft>
                      </a:pPr>
                      <a:r>
                        <a:rPr lang="en-US" sz="1400" dirty="0">
                          <a:effectLst/>
                        </a:rPr>
                        <a:t>                                                                  </a:t>
                      </a:r>
                      <a:r>
                        <a:rPr lang="en-US" sz="1400" dirty="0">
                          <a:solidFill>
                            <a:schemeClr val="accent4">
                              <a:lumMod val="40000"/>
                              <a:lumOff val="60000"/>
                            </a:schemeClr>
                          </a:solidFill>
                          <a:effectLst/>
                        </a:rPr>
                        <a:t>Relationship Matrix                                           </a:t>
                      </a:r>
                      <a:r>
                        <a:rPr lang="en-US" sz="1400" dirty="0">
                          <a:effectLst/>
                        </a:rPr>
                        <a:t>Hypothesis of Innovation Creation due to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tc>
                <a:tc hMerge="1">
                  <a:txBody>
                    <a:bodyPr/>
                    <a:lstStyle/>
                    <a:p>
                      <a:endParaRPr lang="en-US"/>
                    </a:p>
                  </a:txBody>
                  <a:tcPr/>
                </a:tc>
                <a:extLst>
                  <a:ext uri="{0D108BD9-81ED-4DB2-BD59-A6C34878D82A}">
                    <a16:rowId xmlns:a16="http://schemas.microsoft.com/office/drawing/2014/main" val="727003394"/>
                  </a:ext>
                </a:extLst>
              </a:tr>
              <a:tr h="278884">
                <a:tc rowSpan="6">
                  <a:txBody>
                    <a:bodyPr/>
                    <a:lstStyle/>
                    <a:p>
                      <a:pPr marL="0" marR="0">
                        <a:lnSpc>
                          <a:spcPts val="2100"/>
                        </a:lnSpc>
                        <a:spcBef>
                          <a:spcPts val="0"/>
                        </a:spcBef>
                        <a:spcAft>
                          <a:spcPts val="0"/>
                        </a:spcAft>
                      </a:pPr>
                      <a:r>
                        <a:rPr lang="en-US" sz="1800" b="1" dirty="0">
                          <a:solidFill>
                            <a:schemeClr val="tx1"/>
                          </a:solidFill>
                          <a:effectLst/>
                        </a:rPr>
                        <a:t>Packaging</a:t>
                      </a:r>
                    </a:p>
                    <a:p>
                      <a:pPr marL="0" marR="0">
                        <a:lnSpc>
                          <a:spcPts val="2100"/>
                        </a:lnSpc>
                        <a:spcBef>
                          <a:spcPts val="0"/>
                        </a:spcBef>
                        <a:spcAft>
                          <a:spcPts val="0"/>
                        </a:spcAft>
                      </a:pPr>
                      <a:r>
                        <a:rPr lang="en-US" sz="1400" b="1" dirty="0">
                          <a:solidFill>
                            <a:schemeClr val="tx1"/>
                          </a:solidFill>
                          <a:effectLst/>
                        </a:rPr>
                        <a:t> </a:t>
                      </a:r>
                    </a:p>
                    <a:p>
                      <a:pPr marL="0" marR="0">
                        <a:lnSpc>
                          <a:spcPts val="2100"/>
                        </a:lnSpc>
                        <a:spcBef>
                          <a:spcPts val="0"/>
                        </a:spcBef>
                        <a:spcAft>
                          <a:spcPts val="0"/>
                        </a:spcAft>
                      </a:pPr>
                      <a:r>
                        <a:rPr lang="en-US" sz="1400" b="1" dirty="0">
                          <a:solidFill>
                            <a:schemeClr val="tx1"/>
                          </a:solidFill>
                          <a:effectLst/>
                        </a:rPr>
                        <a:t>Nested Packaging</a:t>
                      </a:r>
                    </a:p>
                    <a:p>
                      <a:pPr marL="0" marR="0">
                        <a:lnSpc>
                          <a:spcPts val="2100"/>
                        </a:lnSpc>
                        <a:spcBef>
                          <a:spcPts val="0"/>
                        </a:spcBef>
                        <a:spcAft>
                          <a:spcPts val="0"/>
                        </a:spcAft>
                      </a:pPr>
                      <a:endParaRPr lang="en-US" sz="1400" b="1" dirty="0">
                        <a:solidFill>
                          <a:schemeClr val="tx1"/>
                        </a:solidFill>
                        <a:effectLst/>
                      </a:endParaRPr>
                    </a:p>
                    <a:p>
                      <a:pPr marL="0" marR="0">
                        <a:lnSpc>
                          <a:spcPts val="2100"/>
                        </a:lnSpc>
                        <a:spcBef>
                          <a:spcPts val="0"/>
                        </a:spcBef>
                        <a:spcAft>
                          <a:spcPts val="0"/>
                        </a:spcAft>
                      </a:pPr>
                      <a:r>
                        <a:rPr lang="en-GB" sz="1400" b="0" i="1" dirty="0">
                          <a:solidFill>
                            <a:schemeClr val="tx1"/>
                          </a:solidFill>
                          <a:effectLst/>
                        </a:rPr>
                        <a:t>(</a:t>
                      </a:r>
                      <a:r>
                        <a:rPr lang="en-US" sz="1400" b="0" i="1" dirty="0">
                          <a:solidFill>
                            <a:schemeClr val="tx1"/>
                          </a:solidFill>
                          <a:effectLst/>
                        </a:rPr>
                        <a:t>Reducing the Size of K-Cup Portion Packs to Eliminate Environmental Waste)</a:t>
                      </a:r>
                    </a:p>
                    <a:p>
                      <a:pPr marL="0" marR="0">
                        <a:lnSpc>
                          <a:spcPts val="2100"/>
                        </a:lnSpc>
                        <a:spcBef>
                          <a:spcPts val="0"/>
                        </a:spcBef>
                        <a:spcAft>
                          <a:spcPts val="0"/>
                        </a:spcAft>
                      </a:pPr>
                      <a:r>
                        <a:rPr lang="en-US" sz="1400" b="1" dirty="0">
                          <a:solidFill>
                            <a:schemeClr val="tx1"/>
                          </a:solidFill>
                          <a:effectLst/>
                        </a:rPr>
                        <a:t> </a:t>
                      </a:r>
                    </a:p>
                    <a:p>
                      <a:pPr marL="0" marR="0">
                        <a:lnSpc>
                          <a:spcPts val="2100"/>
                        </a:lnSpc>
                        <a:spcBef>
                          <a:spcPts val="0"/>
                        </a:spcBef>
                        <a:spcAft>
                          <a:spcPts val="0"/>
                        </a:spcAft>
                      </a:pPr>
                      <a:r>
                        <a:rPr lang="en-IN" sz="1400" b="1" dirty="0">
                          <a:solidFill>
                            <a:schemeClr val="tx1"/>
                          </a:solidFill>
                        </a:rPr>
                        <a:t>“My K-Cup” - a reusable filter assembly reducing waste</a:t>
                      </a:r>
                      <a:r>
                        <a:rPr lang="en-US" sz="1400" b="1" dirty="0">
                          <a:solidFill>
                            <a:schemeClr val="tx1"/>
                          </a:solidFill>
                          <a:effectLst/>
                        </a:rPr>
                        <a:t> </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bg2"/>
                    </a:solidFill>
                  </a:tcPr>
                </a:tc>
                <a:tc>
                  <a:txBody>
                    <a:bodyPr/>
                    <a:lstStyle/>
                    <a:p>
                      <a:pPr marL="0" marR="0">
                        <a:lnSpc>
                          <a:spcPts val="2100"/>
                        </a:lnSpc>
                        <a:spcBef>
                          <a:spcPts val="0"/>
                        </a:spcBef>
                        <a:spcAft>
                          <a:spcPts val="0"/>
                        </a:spcAft>
                      </a:pPr>
                      <a:r>
                        <a:rPr lang="en-US" sz="1600" dirty="0">
                          <a:effectLst/>
                        </a:rPr>
                        <a:t>Structure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2">
                        <a:lumMod val="20000"/>
                        <a:lumOff val="80000"/>
                      </a:schemeClr>
                    </a:solidFill>
                  </a:tcPr>
                </a:tc>
                <a:extLst>
                  <a:ext uri="{0D108BD9-81ED-4DB2-BD59-A6C34878D82A}">
                    <a16:rowId xmlns:a16="http://schemas.microsoft.com/office/drawing/2014/main" val="808414558"/>
                  </a:ext>
                </a:extLst>
              </a:tr>
              <a:tr h="247117">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u="none" strike="noStrike" kern="1200" baseline="0" dirty="0">
                          <a:solidFill>
                            <a:schemeClr val="dk1"/>
                          </a:solidFill>
                          <a:latin typeface="+mn-lt"/>
                          <a:ea typeface="+mn-ea"/>
                          <a:cs typeface="+mn-cs"/>
                        </a:rPr>
                        <a:t>Special Coffee Business Unit:</a:t>
                      </a:r>
                      <a:r>
                        <a:rPr lang="en-IN" sz="1600" b="0" i="0" u="none" strike="noStrike" kern="1200" baseline="0" dirty="0">
                          <a:solidFill>
                            <a:schemeClr val="dk1"/>
                          </a:solidFill>
                          <a:latin typeface="+mn-lt"/>
                          <a:ea typeface="+mn-ea"/>
                          <a:cs typeface="+mn-cs"/>
                        </a:rPr>
                        <a:t> responsible for reducing energy use and waste reduction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Sustainable engineering design and established in-house Life-Cycle Analysis</a:t>
                      </a:r>
                      <a:endParaRPr lang="en-IN" sz="1600" b="0" i="0" u="none" strike="noStrike" kern="1200" baseline="0" dirty="0">
                        <a:solidFill>
                          <a:schemeClr val="dk1"/>
                        </a:solidFill>
                        <a:latin typeface="+mn-lt"/>
                        <a:ea typeface="+mn-ea"/>
                        <a:cs typeface="+mn-cs"/>
                      </a:endParaRPr>
                    </a:p>
                  </a:txBody>
                  <a:tcPr marL="51529" marR="51529" marT="0" marB="0">
                    <a:solidFill>
                      <a:schemeClr val="accent1">
                        <a:lumMod val="20000"/>
                        <a:lumOff val="80000"/>
                      </a:schemeClr>
                    </a:solidFill>
                  </a:tcPr>
                </a:tc>
                <a:extLst>
                  <a:ext uri="{0D108BD9-81ED-4DB2-BD59-A6C34878D82A}">
                    <a16:rowId xmlns:a16="http://schemas.microsoft.com/office/drawing/2014/main" val="1726851251"/>
                  </a:ext>
                </a:extLst>
              </a:tr>
              <a:tr h="64237">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Drivers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2">
                        <a:lumMod val="20000"/>
                        <a:lumOff val="80000"/>
                      </a:schemeClr>
                    </a:solidFill>
                  </a:tcPr>
                </a:tc>
                <a:extLst>
                  <a:ext uri="{0D108BD9-81ED-4DB2-BD59-A6C34878D82A}">
                    <a16:rowId xmlns:a16="http://schemas.microsoft.com/office/drawing/2014/main" val="402897309"/>
                  </a:ext>
                </a:extLst>
              </a:tr>
              <a:tr h="972011">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Most significant environmental impact actually occurs in the production of the materials used to create the product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Invented 1</a:t>
                      </a:r>
                      <a:r>
                        <a:rPr lang="en-IN" sz="1600" baseline="30000" dirty="0"/>
                        <a:t>st</a:t>
                      </a:r>
                      <a:r>
                        <a:rPr lang="en-IN" sz="1600" dirty="0"/>
                        <a:t> hot to-go beverage cup and lid made with renewable materials. All the packaging film for bags is made with 19.4% PLA, a natural renewable biopolymer.</a:t>
                      </a:r>
                    </a:p>
                  </a:txBody>
                  <a:tcPr marL="51529" marR="51529" marT="0" marB="0">
                    <a:solidFill>
                      <a:schemeClr val="accent1">
                        <a:lumMod val="20000"/>
                        <a:lumOff val="80000"/>
                      </a:schemeClr>
                    </a:solidFill>
                  </a:tcPr>
                </a:tc>
                <a:extLst>
                  <a:ext uri="{0D108BD9-81ED-4DB2-BD59-A6C34878D82A}">
                    <a16:rowId xmlns:a16="http://schemas.microsoft.com/office/drawing/2014/main" val="328412372"/>
                  </a:ext>
                </a:extLst>
              </a:tr>
              <a:tr h="313064">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600" b="0" i="0" u="none" strike="noStrike" kern="1200" baseline="0" dirty="0">
                          <a:solidFill>
                            <a:schemeClr val="dk1"/>
                          </a:solidFill>
                          <a:latin typeface="+mn-lt"/>
                          <a:ea typeface="+mn-ea"/>
                          <a:cs typeface="+mn-cs"/>
                        </a:rPr>
                        <a:t>Strategies</a:t>
                      </a:r>
                    </a:p>
                  </a:txBody>
                  <a:tcPr marL="51529" marR="51529" marT="0" marB="0">
                    <a:solidFill>
                      <a:schemeClr val="accent2">
                        <a:lumMod val="20000"/>
                        <a:lumOff val="80000"/>
                      </a:schemeClr>
                    </a:solidFill>
                  </a:tcPr>
                </a:tc>
                <a:extLst>
                  <a:ext uri="{0D108BD9-81ED-4DB2-BD59-A6C34878D82A}">
                    <a16:rowId xmlns:a16="http://schemas.microsoft.com/office/drawing/2014/main" val="2121375674"/>
                  </a:ext>
                </a:extLst>
              </a:tr>
              <a:tr h="1188720">
                <a:tc vMerge="1">
                  <a:txBody>
                    <a:bodyPr/>
                    <a:lstStyle/>
                    <a:p>
                      <a:endParaRPr lang="en-US"/>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Nested packaging for K-Cups, which reduces distribution-related greenhouse gas emissions by over 20%.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Also, delivers a +90% reduction in transportation and warehousing costs when compared to loose packaging used by Starbucks &amp; Nespresso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600" dirty="0"/>
                        <a:t>Keurig components are free of Bisphenol-A (BPA-pollutant)</a:t>
                      </a:r>
                      <a:endParaRPr lang="en-IN" sz="1600" b="0" i="0" u="none" strike="noStrike" kern="1200" baseline="0" dirty="0">
                        <a:solidFill>
                          <a:schemeClr val="dk1"/>
                        </a:solidFill>
                        <a:latin typeface="+mn-lt"/>
                        <a:ea typeface="+mn-ea"/>
                        <a:cs typeface="+mn-cs"/>
                      </a:endParaRPr>
                    </a:p>
                  </a:txBody>
                  <a:tcPr marL="51529" marR="51529" marT="0" marB="0">
                    <a:solidFill>
                      <a:schemeClr val="accent1">
                        <a:lumMod val="20000"/>
                        <a:lumOff val="80000"/>
                      </a:schemeClr>
                    </a:solidFill>
                  </a:tcPr>
                </a:tc>
                <a:extLst>
                  <a:ext uri="{0D108BD9-81ED-4DB2-BD59-A6C34878D82A}">
                    <a16:rowId xmlns:a16="http://schemas.microsoft.com/office/drawing/2014/main" val="1083289221"/>
                  </a:ext>
                </a:extLst>
              </a:tr>
              <a:tr h="200785">
                <a:tc rowSpan="2">
                  <a:txBody>
                    <a:bodyPr/>
                    <a:lstStyle/>
                    <a:p>
                      <a:pPr marL="0" marR="0">
                        <a:lnSpc>
                          <a:spcPts val="21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tc>
                <a:tc>
                  <a:txBody>
                    <a:bodyPr/>
                    <a:lstStyle/>
                    <a:p>
                      <a:pPr marL="0" marR="0">
                        <a:lnSpc>
                          <a:spcPts val="2100"/>
                        </a:lnSpc>
                        <a:spcBef>
                          <a:spcPts val="0"/>
                        </a:spcBef>
                        <a:spcAft>
                          <a:spcPts val="0"/>
                        </a:spcAft>
                      </a:pPr>
                      <a:r>
                        <a:rPr lang="en-GB" sz="1600" dirty="0">
                          <a:effectLst/>
                          <a:latin typeface="Calibri" panose="020F0502020204030204" pitchFamily="34" charset="0"/>
                          <a:ea typeface="Calibri" panose="020F0502020204030204" pitchFamily="34" charset="0"/>
                          <a:cs typeface="Times New Roman" panose="02020603050405020304" pitchFamily="18" charset="0"/>
                        </a:rPr>
                        <a:t>M</a:t>
                      </a:r>
                      <a:r>
                        <a:rPr lang="en-US" sz="1600" dirty="0">
                          <a:effectLst/>
                          <a:latin typeface="Calibri" panose="020F0502020204030204" pitchFamily="34" charset="0"/>
                          <a:ea typeface="Calibri" panose="020F0502020204030204" pitchFamily="34" charset="0"/>
                          <a:cs typeface="Times New Roman" panose="02020603050405020304" pitchFamily="18" charset="0"/>
                        </a:rPr>
                        <a:t>ethod</a:t>
                      </a:r>
                    </a:p>
                  </a:txBody>
                  <a:tcPr marL="51529" marR="51529" marT="0" marB="0">
                    <a:solidFill>
                      <a:schemeClr val="accent2">
                        <a:lumMod val="20000"/>
                        <a:lumOff val="80000"/>
                      </a:schemeClr>
                    </a:solidFill>
                  </a:tcPr>
                </a:tc>
                <a:extLst>
                  <a:ext uri="{0D108BD9-81ED-4DB2-BD59-A6C34878D82A}">
                    <a16:rowId xmlns:a16="http://schemas.microsoft.com/office/drawing/2014/main" val="1007604854"/>
                  </a:ext>
                </a:extLst>
              </a:tr>
              <a:tr h="923788">
                <a:tc vMerge="1">
                  <a:txBody>
                    <a:bodyPr/>
                    <a:lstStyle/>
                    <a:p>
                      <a:endParaRPr lang="en-US"/>
                    </a:p>
                  </a:txBody>
                  <a:tcPr/>
                </a:tc>
                <a:tc>
                  <a:txBody>
                    <a:bodyPr/>
                    <a:lstStyle/>
                    <a:p>
                      <a:pPr marL="0" marR="0" indent="0">
                        <a:lnSpc>
                          <a:spcPts val="2100"/>
                        </a:lnSpc>
                        <a:spcBef>
                          <a:spcPts val="0"/>
                        </a:spcBef>
                        <a:spcAft>
                          <a:spcPts val="0"/>
                        </a:spcAft>
                        <a:buFont typeface="Arial" panose="020B0604020202020204" pitchFamily="34" charset="0"/>
                        <a:buNone/>
                      </a:pPr>
                      <a:r>
                        <a:rPr lang="en-GB" sz="1600" dirty="0">
                          <a:effectLst/>
                          <a:latin typeface="Calibri" panose="020F0502020204030204" pitchFamily="34" charset="0"/>
                          <a:ea typeface="Calibri" panose="020F0502020204030204" pitchFamily="34" charset="0"/>
                          <a:cs typeface="Times New Roman" panose="02020603050405020304" pitchFamily="18" charset="0"/>
                        </a:rPr>
                        <a:t>System Engineering Approach to Packaging Line: </a:t>
                      </a:r>
                      <a:r>
                        <a:rPr lang="en-IN" sz="1600" b="0" i="0" kern="1200" dirty="0">
                          <a:solidFill>
                            <a:schemeClr val="dk1"/>
                          </a:solidFill>
                          <a:effectLst/>
                          <a:latin typeface="+mn-lt"/>
                          <a:ea typeface="+mn-ea"/>
                          <a:cs typeface="+mn-cs"/>
                        </a:rPr>
                        <a:t>life-cycle process intended to satisfy the requirements of the functional architecture and the requirements baseline</a:t>
                      </a:r>
                    </a:p>
                    <a:p>
                      <a:pPr marL="0" marR="0" indent="0">
                        <a:lnSpc>
                          <a:spcPts val="2100"/>
                        </a:lnSpc>
                        <a:spcBef>
                          <a:spcPts val="0"/>
                        </a:spcBef>
                        <a:spcAft>
                          <a:spcPts val="0"/>
                        </a:spcAft>
                        <a:buFont typeface="Arial" panose="020B0604020202020204" pitchFamily="34" charset="0"/>
                        <a:buNone/>
                      </a:pPr>
                      <a:endParaRPr lang="en-IN" sz="1600" b="0" i="0" kern="1200" dirty="0">
                        <a:solidFill>
                          <a:schemeClr val="dk1"/>
                        </a:solidFill>
                        <a:effectLst/>
                        <a:latin typeface="+mn-lt"/>
                        <a:ea typeface="+mn-ea"/>
                        <a:cs typeface="+mn-cs"/>
                      </a:endParaRPr>
                    </a:p>
                    <a:p>
                      <a:pPr marL="0" marR="0" indent="0">
                        <a:lnSpc>
                          <a:spcPts val="2100"/>
                        </a:lnSpc>
                        <a:spcBef>
                          <a:spcPts val="0"/>
                        </a:spcBef>
                        <a:spcAft>
                          <a:spcPts val="0"/>
                        </a:spcAft>
                        <a:buFont typeface="Arial" panose="020B0604020202020204" pitchFamily="34" charset="0"/>
                        <a:buNone/>
                      </a:pPr>
                      <a:r>
                        <a:rPr lang="en-IN" sz="1600" b="0" i="0" kern="1200" dirty="0">
                          <a:solidFill>
                            <a:schemeClr val="dk1"/>
                          </a:solidFill>
                          <a:effectLst/>
                          <a:latin typeface="+mn-lt"/>
                          <a:ea typeface="+mn-ea"/>
                          <a:cs typeface="+mn-cs"/>
                        </a:rPr>
                        <a:t>Upstream Logistics</a:t>
                      </a:r>
                    </a:p>
                    <a:p>
                      <a:pPr marL="0" marR="0" indent="0">
                        <a:lnSpc>
                          <a:spcPts val="2100"/>
                        </a:lnSpc>
                        <a:spcBef>
                          <a:spcPts val="0"/>
                        </a:spcBef>
                        <a:spcAft>
                          <a:spcPts val="0"/>
                        </a:spcAft>
                        <a:buFont typeface="Arial" panose="020B0604020202020204" pitchFamily="34" charset="0"/>
                        <a:buNone/>
                      </a:pPr>
                      <a:endParaRPr lang="en-IN" sz="1600" b="0" i="0" kern="1200" dirty="0">
                        <a:solidFill>
                          <a:schemeClr val="dk1"/>
                        </a:solidFill>
                        <a:effectLst/>
                        <a:latin typeface="+mn-lt"/>
                        <a:ea typeface="+mn-ea"/>
                        <a:cs typeface="+mn-cs"/>
                      </a:endParaRPr>
                    </a:p>
                    <a:p>
                      <a:pPr marL="0" marR="0" indent="0">
                        <a:lnSpc>
                          <a:spcPts val="2100"/>
                        </a:lnSpc>
                        <a:spcBef>
                          <a:spcPts val="0"/>
                        </a:spcBef>
                        <a:spcAft>
                          <a:spcPts val="0"/>
                        </a:spcAft>
                        <a:buFont typeface="Arial" panose="020B0604020202020204" pitchFamily="34" charset="0"/>
                        <a:buNone/>
                      </a:pPr>
                      <a:endParaRPr lang="en-IN" sz="1600" b="0" i="0" kern="1200" dirty="0">
                        <a:solidFill>
                          <a:schemeClr val="dk1"/>
                        </a:solidFill>
                        <a:effectLst/>
                        <a:latin typeface="+mn-lt"/>
                        <a:ea typeface="+mn-ea"/>
                        <a:cs typeface="+mn-cs"/>
                      </a:endParaRPr>
                    </a:p>
                    <a:p>
                      <a:pPr marL="0" marR="0" indent="0">
                        <a:lnSpc>
                          <a:spcPts val="2100"/>
                        </a:lnSpc>
                        <a:spcBef>
                          <a:spcPts val="0"/>
                        </a:spcBef>
                        <a:spcAft>
                          <a:spcPts val="0"/>
                        </a:spcAft>
                        <a:buFont typeface="Arial" panose="020B0604020202020204" pitchFamily="34" charset="0"/>
                        <a:buNone/>
                      </a:pPr>
                      <a:r>
                        <a:rPr lang="en-IN" sz="1600" b="0" i="0" kern="1200" dirty="0">
                          <a:solidFill>
                            <a:schemeClr val="dk1"/>
                          </a:solidFill>
                          <a:effectLst/>
                          <a:latin typeface="+mn-lt"/>
                          <a:ea typeface="+mn-ea"/>
                          <a:cs typeface="+mn-cs"/>
                        </a:rPr>
                        <a:t>Downstream Logistics            </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2100"/>
                        </a:lnSpc>
                        <a:spcBef>
                          <a:spcPts val="0"/>
                        </a:spcBef>
                        <a:spcAft>
                          <a:spcPts val="0"/>
                        </a:spcAft>
                        <a:buFont typeface="Arial" panose="020B0604020202020204" pitchFamily="34" charset="0"/>
                        <a:buNone/>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ts val="2100"/>
                        </a:lnSpc>
                        <a:spcBef>
                          <a:spcPts val="0"/>
                        </a:spcBef>
                        <a:spcAft>
                          <a:spcPts val="0"/>
                        </a:spcAft>
                        <a:buFont typeface="Arial" panose="020B0604020202020204" pitchFamily="34" charset="0"/>
                        <a:buNone/>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529" marR="51529" marT="0" marB="0">
                    <a:solidFill>
                      <a:schemeClr val="accent1">
                        <a:lumMod val="20000"/>
                        <a:lumOff val="80000"/>
                      </a:schemeClr>
                    </a:solidFill>
                  </a:tcPr>
                </a:tc>
                <a:extLst>
                  <a:ext uri="{0D108BD9-81ED-4DB2-BD59-A6C34878D82A}">
                    <a16:rowId xmlns:a16="http://schemas.microsoft.com/office/drawing/2014/main" val="3434731483"/>
                  </a:ext>
                </a:extLst>
              </a:tr>
            </a:tbl>
          </a:graphicData>
        </a:graphic>
      </p:graphicFrame>
      <p:sp>
        <p:nvSpPr>
          <p:cNvPr id="11" name="TextBox 10"/>
          <p:cNvSpPr txBox="1"/>
          <p:nvPr/>
        </p:nvSpPr>
        <p:spPr>
          <a:xfrm>
            <a:off x="4733076" y="5011834"/>
            <a:ext cx="3135561" cy="338554"/>
          </a:xfrm>
          <a:prstGeom prst="rect">
            <a:avLst/>
          </a:prstGeom>
          <a:solidFill>
            <a:schemeClr val="bg1"/>
          </a:solidFill>
        </p:spPr>
        <p:txBody>
          <a:bodyPr wrap="square" rtlCol="0">
            <a:spAutoFit/>
          </a:bodyPr>
          <a:lstStyle/>
          <a:p>
            <a:r>
              <a:rPr lang="en-GB" sz="1600" dirty="0"/>
              <a:t>Process : Manufacturing container</a:t>
            </a:r>
            <a:endParaRPr lang="en-US" sz="1600" dirty="0"/>
          </a:p>
        </p:txBody>
      </p:sp>
      <p:sp>
        <p:nvSpPr>
          <p:cNvPr id="12" name="TextBox 11"/>
          <p:cNvSpPr txBox="1"/>
          <p:nvPr/>
        </p:nvSpPr>
        <p:spPr>
          <a:xfrm>
            <a:off x="8942373" y="4968736"/>
            <a:ext cx="2931576" cy="338554"/>
          </a:xfrm>
          <a:prstGeom prst="rect">
            <a:avLst/>
          </a:prstGeom>
          <a:solidFill>
            <a:schemeClr val="bg1"/>
          </a:solidFill>
        </p:spPr>
        <p:txBody>
          <a:bodyPr wrap="square" rtlCol="0">
            <a:spAutoFit/>
          </a:bodyPr>
          <a:lstStyle/>
          <a:p>
            <a:r>
              <a:rPr lang="en-GB" sz="1600" dirty="0"/>
              <a:t>Packaging: K-Cup manufacturing</a:t>
            </a:r>
            <a:endParaRPr lang="en-US" sz="1600" dirty="0"/>
          </a:p>
        </p:txBody>
      </p:sp>
      <p:sp>
        <p:nvSpPr>
          <p:cNvPr id="13" name="TextBox 12"/>
          <p:cNvSpPr txBox="1"/>
          <p:nvPr/>
        </p:nvSpPr>
        <p:spPr>
          <a:xfrm>
            <a:off x="4542407" y="5608380"/>
            <a:ext cx="3546380" cy="584775"/>
          </a:xfrm>
          <a:prstGeom prst="rect">
            <a:avLst/>
          </a:prstGeom>
          <a:solidFill>
            <a:schemeClr val="bg1"/>
          </a:solidFill>
        </p:spPr>
        <p:txBody>
          <a:bodyPr wrap="square" rtlCol="0">
            <a:spAutoFit/>
          </a:bodyPr>
          <a:lstStyle/>
          <a:p>
            <a:r>
              <a:rPr lang="en-GB" sz="1600" dirty="0"/>
              <a:t>Secondary Packaging: packaging K-Cup packs for distribution/sale</a:t>
            </a:r>
            <a:endParaRPr lang="en-US" sz="1600" dirty="0"/>
          </a:p>
        </p:txBody>
      </p:sp>
      <p:sp>
        <p:nvSpPr>
          <p:cNvPr id="14" name="TextBox 13"/>
          <p:cNvSpPr txBox="1"/>
          <p:nvPr/>
        </p:nvSpPr>
        <p:spPr>
          <a:xfrm>
            <a:off x="8942372" y="5795907"/>
            <a:ext cx="2931577" cy="338554"/>
          </a:xfrm>
          <a:prstGeom prst="rect">
            <a:avLst/>
          </a:prstGeom>
          <a:solidFill>
            <a:schemeClr val="bg1"/>
          </a:solidFill>
        </p:spPr>
        <p:txBody>
          <a:bodyPr wrap="square" rtlCol="0">
            <a:spAutoFit/>
          </a:bodyPr>
          <a:lstStyle/>
          <a:p>
            <a:r>
              <a:rPr lang="en-GB" sz="1600" dirty="0"/>
              <a:t>Conveyor and line regulation</a:t>
            </a:r>
            <a:endParaRPr lang="en-US" sz="1600" dirty="0"/>
          </a:p>
        </p:txBody>
      </p:sp>
      <p:cxnSp>
        <p:nvCxnSpPr>
          <p:cNvPr id="16" name="Straight Arrow Connector 15"/>
          <p:cNvCxnSpPr/>
          <p:nvPr/>
        </p:nvCxnSpPr>
        <p:spPr>
          <a:xfrm>
            <a:off x="8216348" y="5138013"/>
            <a:ext cx="6096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cxnSpLocks/>
          </p:cNvCxnSpPr>
          <p:nvPr/>
        </p:nvCxnSpPr>
        <p:spPr>
          <a:xfrm flipH="1" flipV="1">
            <a:off x="8204986" y="5900768"/>
            <a:ext cx="549965" cy="16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p:cNvCxnSpPr>
          <p:nvPr/>
        </p:nvCxnSpPr>
        <p:spPr>
          <a:xfrm>
            <a:off x="11873949" y="5363201"/>
            <a:ext cx="0" cy="43270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Arrow: Down 21"/>
          <p:cNvSpPr/>
          <p:nvPr/>
        </p:nvSpPr>
        <p:spPr>
          <a:xfrm rot="15987577">
            <a:off x="4108174" y="5193924"/>
            <a:ext cx="363012" cy="169277"/>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p:cNvSpPr/>
          <p:nvPr/>
        </p:nvSpPr>
        <p:spPr>
          <a:xfrm rot="5400000">
            <a:off x="4193993" y="5920230"/>
            <a:ext cx="363012" cy="169277"/>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harpenSoften amount="91000"/>
                    </a14:imgEffect>
                    <a14:imgEffect>
                      <a14:brightnessContrast bright="4000" contrast="14000"/>
                    </a14:imgEffect>
                  </a14:imgLayer>
                </a14:imgProps>
              </a:ext>
            </a:extLst>
          </a:blip>
          <a:stretch>
            <a:fillRect/>
          </a:stretch>
        </p:blipFill>
        <p:spPr>
          <a:xfrm>
            <a:off x="-15036" y="3416687"/>
            <a:ext cx="2448108" cy="3254268"/>
          </a:xfrm>
          <a:prstGeom prst="rect">
            <a:avLst/>
          </a:prstGeom>
        </p:spPr>
      </p:pic>
      <p:sp>
        <p:nvSpPr>
          <p:cNvPr id="2" name="Footer Placeholder 1"/>
          <p:cNvSpPr>
            <a:spLocks noGrp="1"/>
          </p:cNvSpPr>
          <p:nvPr>
            <p:ph type="ftr" sz="quarter" idx="11"/>
          </p:nvPr>
        </p:nvSpPr>
        <p:spPr/>
        <p:txBody>
          <a:bodyPr/>
          <a:lstStyle/>
          <a:p>
            <a:r>
              <a:rPr lang="en-GB" dirty="0"/>
              <a:t>15</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16</a:t>
            </a:fld>
            <a:endParaRPr lang="en-US"/>
          </a:p>
        </p:txBody>
      </p:sp>
    </p:spTree>
    <p:extLst>
      <p:ext uri="{BB962C8B-B14F-4D97-AF65-F5344CB8AC3E}">
        <p14:creationId xmlns:p14="http://schemas.microsoft.com/office/powerpoint/2010/main" val="3526285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cdn.firstwefeast.com/assets/2014/04/newchart.jpg"/>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33000"/>
                    </a14:imgEffect>
                  </a14:imgLayer>
                </a14:imgProps>
              </a:ext>
              <a:ext uri="{28A0092B-C50C-407E-A947-70E740481C1C}">
                <a14:useLocalDpi xmlns:a14="http://schemas.microsoft.com/office/drawing/2010/main" val="0"/>
              </a:ext>
            </a:extLst>
          </a:blip>
          <a:srcRect/>
          <a:stretch>
            <a:fillRect/>
          </a:stretch>
        </p:blipFill>
        <p:spPr bwMode="auto">
          <a:xfrm>
            <a:off x="4630730" y="2272748"/>
            <a:ext cx="7561270" cy="45852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colorTemperature colorTemp="6498"/>
                    </a14:imgEffect>
                    <a14:imgEffect>
                      <a14:saturation sat="400000"/>
                    </a14:imgEffect>
                  </a14:imgLayer>
                </a14:imgProps>
              </a:ext>
            </a:extLst>
          </a:blip>
          <a:stretch>
            <a:fillRect/>
          </a:stretch>
        </p:blipFill>
        <p:spPr>
          <a:xfrm>
            <a:off x="-1" y="182880"/>
            <a:ext cx="4723627" cy="3235569"/>
          </a:xfrm>
          <a:prstGeom prst="rect">
            <a:avLst/>
          </a:prstGeom>
        </p:spPr>
      </p:pic>
      <p:sp>
        <p:nvSpPr>
          <p:cNvPr id="3" name="TextBox 2"/>
          <p:cNvSpPr txBox="1"/>
          <p:nvPr/>
        </p:nvSpPr>
        <p:spPr>
          <a:xfrm>
            <a:off x="4723627" y="261709"/>
            <a:ext cx="7468373" cy="2031325"/>
          </a:xfrm>
          <a:prstGeom prst="rect">
            <a:avLst/>
          </a:prstGeom>
          <a:noFill/>
        </p:spPr>
        <p:txBody>
          <a:bodyPr wrap="square" rtlCol="0">
            <a:spAutoFit/>
          </a:bodyPr>
          <a:lstStyle/>
          <a:p>
            <a:r>
              <a:rPr lang="en-GB" dirty="0"/>
              <a:t>Keurig K Cup taking over the market since their invention in 1997</a:t>
            </a:r>
          </a:p>
          <a:p>
            <a:endParaRPr lang="en-GB" b="1" dirty="0"/>
          </a:p>
          <a:p>
            <a:endParaRPr lang="en-GB" b="1" dirty="0"/>
          </a:p>
          <a:p>
            <a:endParaRPr lang="en-GB" b="1" dirty="0"/>
          </a:p>
          <a:p>
            <a:endParaRPr lang="en-GB" b="1" dirty="0"/>
          </a:p>
          <a:p>
            <a:r>
              <a:rPr lang="en-GB" dirty="0"/>
              <a:t>Replacing traditional brewing technologies of drip coffee which used grounded coffee</a:t>
            </a:r>
            <a:endParaRPr lang="en-US" dirty="0"/>
          </a:p>
        </p:txBody>
      </p:sp>
      <p:pic>
        <p:nvPicPr>
          <p:cNvPr id="1026" name="Picture 2" descr="http://static.seattletimes.com/wp-content/uploads/2015/08/5b3b08ec-3c97-11e5-adf5-8a6e4ea01370-1560x1003.jpg"/>
          <p:cNvPicPr>
            <a:picLocks noChangeAspect="1" noChangeArrowheads="1"/>
          </p:cNvPicPr>
          <p:nvPr/>
        </p:nvPicPr>
        <p:blipFill rotWithShape="1">
          <a:blip r:embed="rId6">
            <a:extLst>
              <a:ext uri="{28A0092B-C50C-407E-A947-70E740481C1C}">
                <a14:useLocalDpi xmlns:a14="http://schemas.microsoft.com/office/drawing/2010/main" val="0"/>
              </a:ext>
            </a:extLst>
          </a:blip>
          <a:srcRect l="15334" t="6281" r="5352" b="5795"/>
          <a:stretch/>
        </p:blipFill>
        <p:spPr bwMode="auto">
          <a:xfrm>
            <a:off x="580807" y="3803374"/>
            <a:ext cx="3270464" cy="23323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dirty="0"/>
              <a:t>16</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17</a:t>
            </a:fld>
            <a:endParaRPr lang="en-US"/>
          </a:p>
        </p:txBody>
      </p:sp>
    </p:spTree>
    <p:extLst>
      <p:ext uri="{BB962C8B-B14F-4D97-AF65-F5344CB8AC3E}">
        <p14:creationId xmlns:p14="http://schemas.microsoft.com/office/powerpoint/2010/main" val="283854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4069" y="1230618"/>
            <a:ext cx="11370365" cy="1754326"/>
          </a:xfrm>
          <a:prstGeom prst="rect">
            <a:avLst/>
          </a:prstGeom>
          <a:noFill/>
        </p:spPr>
        <p:txBody>
          <a:bodyPr wrap="square" rtlCol="0">
            <a:spAutoFit/>
          </a:bodyPr>
          <a:lstStyle/>
          <a:p>
            <a:r>
              <a:rPr lang="en-GB" dirty="0"/>
              <a:t>Recyclable K-Cups</a:t>
            </a:r>
          </a:p>
          <a:p>
            <a:endParaRPr lang="en-GB" dirty="0"/>
          </a:p>
          <a:p>
            <a:r>
              <a:rPr lang="en-GB" dirty="0"/>
              <a:t>After huge success from 2002 – 2009 K Cups Posed Environmental Problem</a:t>
            </a:r>
          </a:p>
          <a:p>
            <a:r>
              <a:rPr lang="en-IN" dirty="0"/>
              <a:t>In 2013, Keurig Green Mountain produced 8.3 billion K-Cups — enough to circle the Earth 10.5 times. (In 2014, output shot up to 9.8 billion portion packs.)</a:t>
            </a:r>
            <a:endParaRPr lang="en-GB" dirty="0"/>
          </a:p>
          <a:p>
            <a:endParaRPr lang="en-US" dirty="0"/>
          </a:p>
        </p:txBody>
      </p:sp>
      <p:sp>
        <p:nvSpPr>
          <p:cNvPr id="7" name="TextBox 6"/>
          <p:cNvSpPr txBox="1"/>
          <p:nvPr/>
        </p:nvSpPr>
        <p:spPr>
          <a:xfrm>
            <a:off x="2613310" y="6488668"/>
            <a:ext cx="7389446" cy="369332"/>
          </a:xfrm>
          <a:prstGeom prst="rect">
            <a:avLst/>
          </a:prstGeom>
          <a:noFill/>
        </p:spPr>
        <p:txBody>
          <a:bodyPr wrap="square" rtlCol="0">
            <a:spAutoFit/>
          </a:bodyPr>
          <a:lstStyle/>
          <a:p>
            <a:r>
              <a:rPr lang="en-GB" dirty="0"/>
              <a:t>Decreasing Keurig Sales : </a:t>
            </a:r>
            <a:r>
              <a:rPr lang="en-GB" i="1" dirty="0"/>
              <a:t>Article in Huffington Post on May 16, 2011</a:t>
            </a:r>
            <a:endParaRPr lang="en-US" i="1" dirty="0"/>
          </a:p>
        </p:txBody>
      </p:sp>
      <p:sp>
        <p:nvSpPr>
          <p:cNvPr id="8" name="TextBox 7"/>
          <p:cNvSpPr txBox="1"/>
          <p:nvPr/>
        </p:nvSpPr>
        <p:spPr>
          <a:xfrm>
            <a:off x="424069" y="552393"/>
            <a:ext cx="1484244" cy="369332"/>
          </a:xfrm>
          <a:prstGeom prst="rect">
            <a:avLst/>
          </a:prstGeom>
          <a:solidFill>
            <a:schemeClr val="accent6">
              <a:lumMod val="60000"/>
              <a:lumOff val="40000"/>
            </a:schemeClr>
          </a:solidFill>
        </p:spPr>
        <p:txBody>
          <a:bodyPr wrap="square" rtlCol="0">
            <a:spAutoFit/>
          </a:bodyPr>
          <a:lstStyle/>
          <a:p>
            <a:r>
              <a:rPr lang="en-GB" dirty="0"/>
              <a:t>Innovation 2</a:t>
            </a:r>
            <a:endParaRPr lang="en-US" dirty="0"/>
          </a:p>
        </p:txBody>
      </p:sp>
      <p:pic>
        <p:nvPicPr>
          <p:cNvPr id="1026" name="Picture 2" descr="https://marketrealist.imgix.net/uploads/2015/11/Keurig-Green-Mountains-Declining-Performance-2015-11-13.jpg?w=660&amp;fit=max&amp;auto=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328" y="2680773"/>
            <a:ext cx="6286500" cy="389061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GB" dirty="0"/>
              <a:t>17</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18</a:t>
            </a:fld>
            <a:endParaRPr lang="en-US"/>
          </a:p>
        </p:txBody>
      </p:sp>
    </p:spTree>
    <p:extLst>
      <p:ext uri="{BB962C8B-B14F-4D97-AF65-F5344CB8AC3E}">
        <p14:creationId xmlns:p14="http://schemas.microsoft.com/office/powerpoint/2010/main" val="2816041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9450" y="694146"/>
            <a:ext cx="11370365" cy="2308324"/>
          </a:xfrm>
          <a:prstGeom prst="rect">
            <a:avLst/>
          </a:prstGeom>
          <a:noFill/>
        </p:spPr>
        <p:txBody>
          <a:bodyPr wrap="square" rtlCol="0">
            <a:spAutoFit/>
          </a:bodyPr>
          <a:lstStyle/>
          <a:p>
            <a:r>
              <a:rPr lang="en-GB" dirty="0"/>
              <a:t>Keurig Invested in Innovation and grasped the opportunity for </a:t>
            </a:r>
            <a:r>
              <a:rPr lang="en-GB" b="1" dirty="0"/>
              <a:t>dominance AGAIN</a:t>
            </a:r>
          </a:p>
          <a:p>
            <a:r>
              <a:rPr lang="en-IN" dirty="0"/>
              <a:t>In 2015 collaborated with </a:t>
            </a:r>
            <a:r>
              <a:rPr lang="en-IN" b="1" dirty="0"/>
              <a:t>Resource Recycling Systems</a:t>
            </a:r>
            <a:r>
              <a:rPr lang="en-IN" dirty="0"/>
              <a:t> (RRS) to run tests in three different U.S. communities. </a:t>
            </a:r>
          </a:p>
          <a:p>
            <a:endParaRPr lang="en-IN" i="1" dirty="0"/>
          </a:p>
          <a:p>
            <a:r>
              <a:rPr lang="en-IN" i="1" dirty="0"/>
              <a:t>Method &amp; Results</a:t>
            </a:r>
            <a:r>
              <a:rPr lang="en-IN" dirty="0"/>
              <a:t>:</a:t>
            </a:r>
          </a:p>
          <a:p>
            <a:r>
              <a:rPr lang="en-IN" dirty="0"/>
              <a:t>Mixed the cups with about 70 tons of incoming recyclable material at each of the three MRFs, and ran the equipment for about two hours in order to process all 70 tons. </a:t>
            </a:r>
          </a:p>
          <a:p>
            <a:r>
              <a:rPr lang="en-IN" dirty="0"/>
              <a:t>K-cups passed initial screening </a:t>
            </a:r>
            <a:r>
              <a:rPr lang="en-GB" dirty="0"/>
              <a:t>deeming fit to be sold out in public.</a:t>
            </a:r>
          </a:p>
          <a:p>
            <a:endParaRPr lang="en-US" dirty="0"/>
          </a:p>
        </p:txBody>
      </p:sp>
      <p:pic>
        <p:nvPicPr>
          <p:cNvPr id="6" name="Picture 5"/>
          <p:cNvPicPr>
            <a:picLocks noChangeAspect="1"/>
          </p:cNvPicPr>
          <p:nvPr/>
        </p:nvPicPr>
        <p:blipFill rotWithShape="1">
          <a:blip r:embed="rId2"/>
          <a:srcRect t="41493" r="532"/>
          <a:stretch/>
        </p:blipFill>
        <p:spPr>
          <a:xfrm>
            <a:off x="349450" y="5027794"/>
            <a:ext cx="5864310" cy="1560189"/>
          </a:xfrm>
          <a:prstGeom prst="rect">
            <a:avLst/>
          </a:prstGeom>
        </p:spPr>
      </p:pic>
      <p:sp>
        <p:nvSpPr>
          <p:cNvPr id="7" name="TextBox 6"/>
          <p:cNvSpPr txBox="1"/>
          <p:nvPr/>
        </p:nvSpPr>
        <p:spPr>
          <a:xfrm>
            <a:off x="349450" y="4710714"/>
            <a:ext cx="6127770" cy="338554"/>
          </a:xfrm>
          <a:prstGeom prst="rect">
            <a:avLst/>
          </a:prstGeom>
          <a:solidFill>
            <a:schemeClr val="accent6"/>
          </a:solidFill>
        </p:spPr>
        <p:txBody>
          <a:bodyPr wrap="square" rtlCol="0">
            <a:spAutoFit/>
          </a:bodyPr>
          <a:lstStyle/>
          <a:p>
            <a:r>
              <a:rPr lang="en-GB" sz="1600" dirty="0">
                <a:solidFill>
                  <a:schemeClr val="bg1"/>
                </a:solidFill>
              </a:rPr>
              <a:t>Keurig Invented A Whole Line-up of Recyclable K-Cup options in 2015</a:t>
            </a:r>
            <a:endParaRPr lang="en-US" sz="1600" dirty="0">
              <a:solidFill>
                <a:schemeClr val="bg1"/>
              </a:solidFill>
            </a:endParaRPr>
          </a:p>
        </p:txBody>
      </p:sp>
      <p:pic>
        <p:nvPicPr>
          <p:cNvPr id="8" name="Picture 16" descr="https://image.slidesharecdn.com/thebusinessbehindkeurigandwhereitsheading-140722121010-phpapp01/95/the-business-behind-keurig-and-where-its-heading-3-638.jpg?cb=1406031077"/>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30000"/>
                    </a14:imgEffect>
                  </a14:imgLayer>
                </a14:imgProps>
              </a:ext>
              <a:ext uri="{28A0092B-C50C-407E-A947-70E740481C1C}">
                <a14:useLocalDpi xmlns:a14="http://schemas.microsoft.com/office/drawing/2010/main" val="0"/>
              </a:ext>
            </a:extLst>
          </a:blip>
          <a:srcRect l="728" t="22712" r="3270" b="10486"/>
          <a:stretch/>
        </p:blipFill>
        <p:spPr bwMode="auto">
          <a:xfrm>
            <a:off x="6213760" y="3435402"/>
            <a:ext cx="5978240" cy="32277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9450" y="3279469"/>
            <a:ext cx="5282724" cy="646331"/>
          </a:xfrm>
          <a:prstGeom prst="rect">
            <a:avLst/>
          </a:prstGeom>
          <a:noFill/>
        </p:spPr>
        <p:txBody>
          <a:bodyPr wrap="square" rtlCol="0">
            <a:spAutoFit/>
          </a:bodyPr>
          <a:lstStyle/>
          <a:p>
            <a:r>
              <a:rPr lang="en-GB" b="1" dirty="0">
                <a:solidFill>
                  <a:srgbClr val="FF0000"/>
                </a:solidFill>
              </a:rPr>
              <a:t>In the midst of chaos, there is also opportunity</a:t>
            </a:r>
          </a:p>
          <a:p>
            <a:r>
              <a:rPr lang="en-GB" i="1" dirty="0"/>
              <a:t>                                                    The Art of War by Sun Tzu</a:t>
            </a:r>
            <a:endParaRPr lang="en-US" i="1" dirty="0"/>
          </a:p>
        </p:txBody>
      </p:sp>
      <p:sp>
        <p:nvSpPr>
          <p:cNvPr id="3" name="Footer Placeholder 2"/>
          <p:cNvSpPr>
            <a:spLocks noGrp="1"/>
          </p:cNvSpPr>
          <p:nvPr>
            <p:ph type="ftr" sz="quarter" idx="11"/>
          </p:nvPr>
        </p:nvSpPr>
        <p:spPr/>
        <p:txBody>
          <a:bodyPr/>
          <a:lstStyle/>
          <a:p>
            <a:r>
              <a:rPr lang="en-GB" dirty="0"/>
              <a:t>18</a:t>
            </a:r>
            <a:endParaRPr lang="en-US" dirty="0"/>
          </a:p>
        </p:txBody>
      </p:sp>
      <p:sp>
        <p:nvSpPr>
          <p:cNvPr id="4" name="Slide Number Placeholder 3"/>
          <p:cNvSpPr>
            <a:spLocks noGrp="1"/>
          </p:cNvSpPr>
          <p:nvPr>
            <p:ph type="sldNum" sz="quarter" idx="12"/>
          </p:nvPr>
        </p:nvSpPr>
        <p:spPr/>
        <p:txBody>
          <a:bodyPr/>
          <a:lstStyle/>
          <a:p>
            <a:fld id="{AE8145CD-6F84-4614-A724-6985D0CCAC7F}" type="slidenum">
              <a:rPr lang="en-US" smtClean="0"/>
              <a:t>19</a:t>
            </a:fld>
            <a:endParaRPr lang="en-US"/>
          </a:p>
        </p:txBody>
      </p:sp>
    </p:spTree>
    <p:extLst>
      <p:ext uri="{BB962C8B-B14F-4D97-AF65-F5344CB8AC3E}">
        <p14:creationId xmlns:p14="http://schemas.microsoft.com/office/powerpoint/2010/main" val="289442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arabicacoffeeco.com/wp-content/themes/trizzy/images/header-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43" y="16287"/>
            <a:ext cx="11816113" cy="671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799" y="1033671"/>
            <a:ext cx="3352801" cy="5632311"/>
          </a:xfrm>
          <a:prstGeom prst="rect">
            <a:avLst/>
          </a:prstGeom>
          <a:noFill/>
        </p:spPr>
        <p:txBody>
          <a:bodyPr wrap="square" rtlCol="0">
            <a:spAutoFit/>
          </a:bodyPr>
          <a:lstStyle/>
          <a:p>
            <a:pPr marL="342900" indent="-342900">
              <a:buAutoNum type="arabicPeriod"/>
            </a:pPr>
            <a:r>
              <a:rPr lang="en-GB" dirty="0">
                <a:solidFill>
                  <a:schemeClr val="bg1"/>
                </a:solidFill>
              </a:rPr>
              <a:t>Company Overview </a:t>
            </a:r>
          </a:p>
          <a:p>
            <a:pPr marL="342900" indent="-342900">
              <a:buAutoNum type="arabicPeriod"/>
            </a:pPr>
            <a:r>
              <a:rPr lang="en-GB" dirty="0">
                <a:solidFill>
                  <a:schemeClr val="bg1"/>
                </a:solidFill>
              </a:rPr>
              <a:t>Company history, timeline, awards &amp; recognitions</a:t>
            </a:r>
          </a:p>
          <a:p>
            <a:pPr marL="342900" indent="-342900">
              <a:buAutoNum type="arabicPeriod"/>
            </a:pPr>
            <a:r>
              <a:rPr lang="en-GB" dirty="0" err="1">
                <a:solidFill>
                  <a:schemeClr val="bg1"/>
                </a:solidFill>
              </a:rPr>
              <a:t>Dr.</a:t>
            </a:r>
            <a:r>
              <a:rPr lang="en-GB" dirty="0">
                <a:solidFill>
                  <a:schemeClr val="bg1"/>
                </a:solidFill>
              </a:rPr>
              <a:t> Richard Liu’s Hierarchical Value Chain and its importance in innovation</a:t>
            </a:r>
          </a:p>
          <a:p>
            <a:pPr marL="342900" indent="-342900">
              <a:buAutoNum type="arabicPeriod"/>
            </a:pPr>
            <a:r>
              <a:rPr lang="en-GB" dirty="0">
                <a:solidFill>
                  <a:schemeClr val="bg1"/>
                </a:solidFill>
              </a:rPr>
              <a:t>Relationship matrix for innovation</a:t>
            </a:r>
          </a:p>
          <a:p>
            <a:pPr marL="342900" indent="-342900">
              <a:buAutoNum type="arabicPeriod"/>
            </a:pPr>
            <a:r>
              <a:rPr lang="en-GB" dirty="0">
                <a:solidFill>
                  <a:schemeClr val="bg1"/>
                </a:solidFill>
              </a:rPr>
              <a:t>List of innovations : total 4</a:t>
            </a:r>
          </a:p>
          <a:p>
            <a:pPr marL="342900" indent="-342900">
              <a:buAutoNum type="arabicPeriod"/>
            </a:pPr>
            <a:r>
              <a:rPr lang="en-GB" dirty="0">
                <a:solidFill>
                  <a:schemeClr val="bg1"/>
                </a:solidFill>
              </a:rPr>
              <a:t>Market Strategies explained with Ohmae’s 3C’s</a:t>
            </a:r>
          </a:p>
          <a:p>
            <a:pPr marL="342900" indent="-342900">
              <a:buAutoNum type="arabicPeriod"/>
            </a:pPr>
            <a:r>
              <a:rPr lang="en-GB" dirty="0">
                <a:solidFill>
                  <a:schemeClr val="bg1"/>
                </a:solidFill>
              </a:rPr>
              <a:t>Keurig Economics</a:t>
            </a:r>
          </a:p>
          <a:p>
            <a:pPr marL="342900" indent="-342900">
              <a:buAutoNum type="arabicPeriod"/>
            </a:pPr>
            <a:r>
              <a:rPr lang="en-GB" dirty="0">
                <a:solidFill>
                  <a:schemeClr val="bg1"/>
                </a:solidFill>
              </a:rPr>
              <a:t>Porter 5 forces analysis &amp; its importance in innovation</a:t>
            </a:r>
          </a:p>
          <a:p>
            <a:pPr marL="342900" indent="-342900">
              <a:buAutoNum type="arabicPeriod"/>
            </a:pPr>
            <a:r>
              <a:rPr lang="en-GB" dirty="0">
                <a:solidFill>
                  <a:schemeClr val="bg1"/>
                </a:solidFill>
              </a:rPr>
              <a:t>Future strategic considerations</a:t>
            </a:r>
          </a:p>
          <a:p>
            <a:pPr marL="342900" indent="-342900">
              <a:buAutoNum type="arabicPeriod"/>
            </a:pPr>
            <a:r>
              <a:rPr lang="en-GB" dirty="0">
                <a:solidFill>
                  <a:schemeClr val="bg1"/>
                </a:solidFill>
              </a:rPr>
              <a:t>References</a:t>
            </a:r>
          </a:p>
          <a:p>
            <a:pPr marL="342900" indent="-342900">
              <a:buAutoNum type="arabicPeriod"/>
            </a:pPr>
            <a:endParaRPr lang="en-GB" dirty="0"/>
          </a:p>
          <a:p>
            <a:pPr marL="342900" indent="-342900">
              <a:buAutoNum type="arabicPeriod"/>
            </a:pPr>
            <a:endParaRPr lang="en-GB" dirty="0"/>
          </a:p>
          <a:p>
            <a:pPr marL="342900" indent="-342900">
              <a:buAutoNum type="arabicPeriod"/>
            </a:pPr>
            <a:endParaRPr lang="en-US" dirty="0"/>
          </a:p>
        </p:txBody>
      </p:sp>
      <p:sp>
        <p:nvSpPr>
          <p:cNvPr id="4" name="TextBox 3"/>
          <p:cNvSpPr txBox="1"/>
          <p:nvPr/>
        </p:nvSpPr>
        <p:spPr>
          <a:xfrm>
            <a:off x="304799" y="527543"/>
            <a:ext cx="781878" cy="400110"/>
          </a:xfrm>
          <a:prstGeom prst="rect">
            <a:avLst/>
          </a:prstGeom>
          <a:solidFill>
            <a:schemeClr val="tx1"/>
          </a:solidFill>
        </p:spPr>
        <p:txBody>
          <a:bodyPr wrap="square" rtlCol="0">
            <a:spAutoFit/>
          </a:bodyPr>
          <a:lstStyle/>
          <a:p>
            <a:r>
              <a:rPr lang="en-GB" sz="2000" b="1" dirty="0">
                <a:solidFill>
                  <a:schemeClr val="bg1"/>
                </a:solidFill>
              </a:rPr>
              <a:t>Index</a:t>
            </a:r>
            <a:endParaRPr lang="en-US" sz="2000" b="1" dirty="0">
              <a:solidFill>
                <a:schemeClr val="bg1"/>
              </a:solidFill>
            </a:endParaRPr>
          </a:p>
        </p:txBody>
      </p:sp>
      <p:sp>
        <p:nvSpPr>
          <p:cNvPr id="6" name="TextBox 5"/>
          <p:cNvSpPr txBox="1"/>
          <p:nvPr/>
        </p:nvSpPr>
        <p:spPr>
          <a:xfrm>
            <a:off x="4739233" y="6082182"/>
            <a:ext cx="6828333" cy="646331"/>
          </a:xfrm>
          <a:prstGeom prst="rect">
            <a:avLst/>
          </a:prstGeom>
          <a:solidFill>
            <a:schemeClr val="accent6">
              <a:lumMod val="75000"/>
            </a:schemeClr>
          </a:solidFill>
        </p:spPr>
        <p:txBody>
          <a:bodyPr wrap="square" rtlCol="0">
            <a:spAutoFit/>
          </a:bodyPr>
          <a:lstStyle/>
          <a:p>
            <a:r>
              <a:rPr lang="en-GB" dirty="0"/>
              <a:t>                                                        </a:t>
            </a:r>
            <a:r>
              <a:rPr lang="en-GB" b="1" dirty="0">
                <a:solidFill>
                  <a:schemeClr val="bg1"/>
                </a:solidFill>
              </a:rPr>
              <a:t>Vision:</a:t>
            </a:r>
          </a:p>
          <a:p>
            <a:r>
              <a:rPr lang="en-IN" dirty="0">
                <a:solidFill>
                  <a:schemeClr val="bg1"/>
                </a:solidFill>
              </a:rPr>
              <a:t>Become the world’s leading personal beverage systems company</a:t>
            </a:r>
            <a:r>
              <a:rPr lang="en-IN" dirty="0"/>
              <a:t>.</a:t>
            </a:r>
            <a:endParaRPr lang="en-GB" b="1" dirty="0">
              <a:solidFill>
                <a:schemeClr val="bg1"/>
              </a:solidFill>
            </a:endParaRPr>
          </a:p>
        </p:txBody>
      </p:sp>
      <p:sp>
        <p:nvSpPr>
          <p:cNvPr id="2" name="TextBox 1"/>
          <p:cNvSpPr txBox="1"/>
          <p:nvPr/>
        </p:nvSpPr>
        <p:spPr>
          <a:xfrm>
            <a:off x="4722294" y="5449669"/>
            <a:ext cx="6862212" cy="646331"/>
          </a:xfrm>
          <a:prstGeom prst="rect">
            <a:avLst/>
          </a:prstGeom>
          <a:solidFill>
            <a:schemeClr val="accent2">
              <a:lumMod val="75000"/>
            </a:schemeClr>
          </a:solidFill>
        </p:spPr>
        <p:txBody>
          <a:bodyPr wrap="square" rtlCol="0">
            <a:spAutoFit/>
          </a:bodyPr>
          <a:lstStyle/>
          <a:p>
            <a:r>
              <a:rPr lang="en-GB" dirty="0"/>
              <a:t>                                               </a:t>
            </a:r>
            <a:r>
              <a:rPr lang="en-GB" b="1" dirty="0">
                <a:solidFill>
                  <a:schemeClr val="bg1"/>
                </a:solidFill>
              </a:rPr>
              <a:t>Mission Statement:</a:t>
            </a:r>
          </a:p>
          <a:p>
            <a:r>
              <a:rPr lang="en-IN" dirty="0">
                <a:solidFill>
                  <a:schemeClr val="bg1"/>
                </a:solidFill>
              </a:rPr>
              <a:t>A Keurig</a:t>
            </a:r>
            <a:r>
              <a:rPr lang="en-IN" baseline="30000" dirty="0">
                <a:solidFill>
                  <a:schemeClr val="bg1"/>
                </a:solidFill>
              </a:rPr>
              <a:t>®</a:t>
            </a:r>
            <a:r>
              <a:rPr lang="en-IN" dirty="0">
                <a:solidFill>
                  <a:schemeClr val="bg1"/>
                </a:solidFill>
              </a:rPr>
              <a:t> brewer on every counter and a   beverage for every occasion. </a:t>
            </a:r>
            <a:endParaRPr lang="en-US" dirty="0">
              <a:solidFill>
                <a:schemeClr val="bg1"/>
              </a:solidFill>
            </a:endParaRPr>
          </a:p>
        </p:txBody>
      </p:sp>
      <p:sp>
        <p:nvSpPr>
          <p:cNvPr id="3" name="Footer Placeholder 2"/>
          <p:cNvSpPr>
            <a:spLocks noGrp="1"/>
          </p:cNvSpPr>
          <p:nvPr>
            <p:ph type="ftr" sz="quarter" idx="11"/>
          </p:nvPr>
        </p:nvSpPr>
        <p:spPr/>
        <p:txBody>
          <a:bodyPr/>
          <a:lstStyle/>
          <a:p>
            <a:r>
              <a:rPr lang="en-GB" dirty="0"/>
              <a:t>2</a:t>
            </a:r>
            <a:endParaRPr lang="en-US" dirty="0"/>
          </a:p>
        </p:txBody>
      </p:sp>
      <p:sp>
        <p:nvSpPr>
          <p:cNvPr id="7" name="Slide Number Placeholder 6"/>
          <p:cNvSpPr>
            <a:spLocks noGrp="1"/>
          </p:cNvSpPr>
          <p:nvPr>
            <p:ph type="sldNum" sz="quarter" idx="12"/>
          </p:nvPr>
        </p:nvSpPr>
        <p:spPr/>
        <p:txBody>
          <a:bodyPr/>
          <a:lstStyle/>
          <a:p>
            <a:fld id="{AE8145CD-6F84-4614-A724-6985D0CCAC7F}" type="slidenum">
              <a:rPr lang="en-US" smtClean="0"/>
              <a:t>2</a:t>
            </a:fld>
            <a:endParaRPr lang="en-US"/>
          </a:p>
        </p:txBody>
      </p:sp>
    </p:spTree>
    <p:extLst>
      <p:ext uri="{BB962C8B-B14F-4D97-AF65-F5344CB8AC3E}">
        <p14:creationId xmlns:p14="http://schemas.microsoft.com/office/powerpoint/2010/main" val="3303173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89442" y="3718405"/>
            <a:ext cx="6742857" cy="2695238"/>
          </a:xfrm>
          <a:prstGeom prst="rect">
            <a:avLst/>
          </a:prstGeom>
        </p:spPr>
      </p:pic>
      <p:sp>
        <p:nvSpPr>
          <p:cNvPr id="6" name="TextBox 5"/>
          <p:cNvSpPr txBox="1"/>
          <p:nvPr/>
        </p:nvSpPr>
        <p:spPr>
          <a:xfrm>
            <a:off x="278295" y="723924"/>
            <a:ext cx="11508264" cy="3416320"/>
          </a:xfrm>
          <a:prstGeom prst="rect">
            <a:avLst/>
          </a:prstGeom>
          <a:noFill/>
        </p:spPr>
        <p:txBody>
          <a:bodyPr wrap="square" rtlCol="0">
            <a:spAutoFit/>
          </a:bodyPr>
          <a:lstStyle/>
          <a:p>
            <a:r>
              <a:rPr lang="en-GB" dirty="0"/>
              <a:t>Nested Packaging v/s Loose Packaging : </a:t>
            </a:r>
            <a:endParaRPr lang="en-US" dirty="0"/>
          </a:p>
          <a:p>
            <a:endParaRPr lang="en-IN" dirty="0"/>
          </a:p>
          <a:p>
            <a:r>
              <a:rPr lang="en-IN" dirty="0"/>
              <a:t>By introducing “nested” packaging for 12, 16, 18 count K-Cup packs as well as 12 and 16 count </a:t>
            </a:r>
            <a:r>
              <a:rPr lang="en-IN" dirty="0" err="1"/>
              <a:t>Vue</a:t>
            </a:r>
            <a:r>
              <a:rPr lang="en-IN" dirty="0"/>
              <a:t> packs reduced packaging size by 30% and decreased shipping-related greenhouse gas emissions by 20% as compared to loose fill. </a:t>
            </a:r>
          </a:p>
          <a:p>
            <a:endParaRPr lang="en-US" dirty="0"/>
          </a:p>
          <a:p>
            <a:r>
              <a:rPr lang="en-IN" dirty="0"/>
              <a:t>Renewable polymer from natural corn-starches used in packaging film for 10 and 12-ounce bagged coffees for the Green Mountain Coffee®, Newman’s Own® Organics, and Tully’s Coffee® brands. </a:t>
            </a:r>
          </a:p>
          <a:p>
            <a:endParaRPr lang="en-IN" dirty="0"/>
          </a:p>
          <a:p>
            <a:r>
              <a:rPr lang="en-IN" dirty="0"/>
              <a:t>The My K-Cup® assembled cup is a reusable filter assembly that we designed to be easily cleaned, refilled, and placed into home K-Cup® brewing systems. </a:t>
            </a:r>
          </a:p>
          <a:p>
            <a:endParaRPr lang="en-IN" dirty="0"/>
          </a:p>
          <a:p>
            <a:endParaRPr lang="en-US" dirty="0"/>
          </a:p>
        </p:txBody>
      </p:sp>
      <p:pic>
        <p:nvPicPr>
          <p:cNvPr id="2050" name="Picture 2" descr="https://cdn.instructables.com/FT2/DX5T/GQYGKXQH/FT2DX5TGQYGKXQH.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24" y="4059467"/>
            <a:ext cx="3843131" cy="21695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6311" y="6228977"/>
            <a:ext cx="2258071" cy="369332"/>
          </a:xfrm>
          <a:prstGeom prst="rect">
            <a:avLst/>
          </a:prstGeom>
          <a:solidFill>
            <a:schemeClr val="tx1">
              <a:lumMod val="95000"/>
              <a:lumOff val="5000"/>
            </a:schemeClr>
          </a:solidFill>
        </p:spPr>
        <p:txBody>
          <a:bodyPr wrap="square" rtlCol="0">
            <a:spAutoFit/>
          </a:bodyPr>
          <a:lstStyle/>
          <a:p>
            <a:r>
              <a:rPr lang="en-GB" dirty="0">
                <a:solidFill>
                  <a:schemeClr val="bg1"/>
                </a:solidFill>
              </a:rPr>
              <a:t>“My K-Cup” assembly</a:t>
            </a:r>
            <a:endParaRPr lang="en-US" dirty="0">
              <a:solidFill>
                <a:schemeClr val="bg1"/>
              </a:solidFill>
            </a:endParaRPr>
          </a:p>
        </p:txBody>
      </p:sp>
      <p:sp>
        <p:nvSpPr>
          <p:cNvPr id="8" name="TextBox 7"/>
          <p:cNvSpPr txBox="1"/>
          <p:nvPr/>
        </p:nvSpPr>
        <p:spPr>
          <a:xfrm>
            <a:off x="278295" y="399695"/>
            <a:ext cx="1484244" cy="369332"/>
          </a:xfrm>
          <a:prstGeom prst="rect">
            <a:avLst/>
          </a:prstGeom>
          <a:solidFill>
            <a:schemeClr val="accent6">
              <a:lumMod val="60000"/>
              <a:lumOff val="40000"/>
            </a:schemeClr>
          </a:solidFill>
        </p:spPr>
        <p:txBody>
          <a:bodyPr wrap="square" rtlCol="0">
            <a:spAutoFit/>
          </a:bodyPr>
          <a:lstStyle/>
          <a:p>
            <a:r>
              <a:rPr lang="en-GB" dirty="0"/>
              <a:t>Innovation 3</a:t>
            </a:r>
            <a:endParaRPr lang="en-US" dirty="0"/>
          </a:p>
        </p:txBody>
      </p:sp>
      <p:sp>
        <p:nvSpPr>
          <p:cNvPr id="2" name="Footer Placeholder 1"/>
          <p:cNvSpPr>
            <a:spLocks noGrp="1"/>
          </p:cNvSpPr>
          <p:nvPr>
            <p:ph type="ftr" sz="quarter" idx="11"/>
          </p:nvPr>
        </p:nvSpPr>
        <p:spPr/>
        <p:txBody>
          <a:bodyPr/>
          <a:lstStyle/>
          <a:p>
            <a:r>
              <a:rPr lang="en-GB" dirty="0"/>
              <a:t>19</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20</a:t>
            </a:fld>
            <a:endParaRPr lang="en-US"/>
          </a:p>
        </p:txBody>
      </p:sp>
    </p:spTree>
    <p:extLst>
      <p:ext uri="{BB962C8B-B14F-4D97-AF65-F5344CB8AC3E}">
        <p14:creationId xmlns:p14="http://schemas.microsoft.com/office/powerpoint/2010/main" val="326934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6713" y="872870"/>
            <a:ext cx="11065565" cy="2308324"/>
          </a:xfrm>
          <a:prstGeom prst="rect">
            <a:avLst/>
          </a:prstGeom>
          <a:noFill/>
        </p:spPr>
        <p:txBody>
          <a:bodyPr wrap="square" rtlCol="0">
            <a:spAutoFit/>
          </a:bodyPr>
          <a:lstStyle/>
          <a:p>
            <a:r>
              <a:rPr lang="en-GB" dirty="0"/>
              <a:t>Innovation in Supply Chain-</a:t>
            </a:r>
            <a:r>
              <a:rPr lang="en-US" i="1" dirty="0"/>
              <a:t> Farm ID program</a:t>
            </a:r>
            <a:r>
              <a:rPr lang="en-US" dirty="0"/>
              <a:t> </a:t>
            </a:r>
            <a:endParaRPr lang="en-GB" dirty="0"/>
          </a:p>
          <a:p>
            <a:endParaRPr lang="en-GB" dirty="0"/>
          </a:p>
          <a:p>
            <a:r>
              <a:rPr lang="en-US" dirty="0"/>
              <a:t>Know who produces coffee, and how they produce it, to make more informed purchasing decisions.</a:t>
            </a:r>
          </a:p>
          <a:p>
            <a:endParaRPr lang="en-GB" dirty="0"/>
          </a:p>
          <a:p>
            <a:r>
              <a:rPr lang="en-GB" dirty="0"/>
              <a:t>Keurig procures coffee from all continents of the ‘Bean Belt’ except South East Asian Countries &amp; Australia.</a:t>
            </a:r>
          </a:p>
          <a:p>
            <a:r>
              <a:rPr lang="en-GB" dirty="0"/>
              <a:t>The Bean Belt : generally </a:t>
            </a:r>
            <a:r>
              <a:rPr lang="en-IN" dirty="0"/>
              <a:t>coffee is grouped into three major growing areas: the Americas, Africa, and Asia, within 1,000 miles of the equator.</a:t>
            </a:r>
            <a:endParaRPr lang="en-US" dirty="0"/>
          </a:p>
          <a:p>
            <a:endParaRPr lang="en-US" dirty="0"/>
          </a:p>
        </p:txBody>
      </p:sp>
      <p:pic>
        <p:nvPicPr>
          <p:cNvPr id="4098" name="Picture 2" descr="https://10about.files.wordpress.com/2016/04/coffee-belt.jpg?w=620"/>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8000"/>
                    </a14:imgEffect>
                  </a14:imgLayer>
                </a14:imgProps>
              </a:ext>
              <a:ext uri="{28A0092B-C50C-407E-A947-70E740481C1C}">
                <a14:useLocalDpi xmlns:a14="http://schemas.microsoft.com/office/drawing/2010/main" val="0"/>
              </a:ext>
            </a:extLst>
          </a:blip>
          <a:srcRect/>
          <a:stretch>
            <a:fillRect/>
          </a:stretch>
        </p:blipFill>
        <p:spPr bwMode="auto">
          <a:xfrm>
            <a:off x="536713" y="3309230"/>
            <a:ext cx="5585791" cy="3459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28870" y="369332"/>
            <a:ext cx="1484244" cy="369332"/>
          </a:xfrm>
          <a:prstGeom prst="rect">
            <a:avLst/>
          </a:prstGeom>
          <a:solidFill>
            <a:schemeClr val="accent6">
              <a:lumMod val="60000"/>
              <a:lumOff val="40000"/>
            </a:schemeClr>
          </a:solidFill>
        </p:spPr>
        <p:txBody>
          <a:bodyPr wrap="square" rtlCol="0">
            <a:spAutoFit/>
          </a:bodyPr>
          <a:lstStyle/>
          <a:p>
            <a:r>
              <a:rPr lang="en-GB" dirty="0"/>
              <a:t>Innovation 4</a:t>
            </a:r>
            <a:endParaRPr lang="en-US" dirty="0"/>
          </a:p>
        </p:txBody>
      </p:sp>
      <p:pic>
        <p:nvPicPr>
          <p:cNvPr id="12290" name="Picture 2" descr="http://images.dailytech.com/nimage/Green_Mountain_Fair_Trade_Infographic_Wid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5113" y="2542661"/>
            <a:ext cx="5161718" cy="422615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GB" dirty="0"/>
              <a:t>20</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21</a:t>
            </a:fld>
            <a:endParaRPr lang="en-US"/>
          </a:p>
        </p:txBody>
      </p:sp>
    </p:spTree>
    <p:extLst>
      <p:ext uri="{BB962C8B-B14F-4D97-AF65-F5344CB8AC3E}">
        <p14:creationId xmlns:p14="http://schemas.microsoft.com/office/powerpoint/2010/main" val="2632497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 y="0"/>
            <a:ext cx="6434251" cy="4161182"/>
          </a:xfrm>
          <a:prstGeom prst="rect">
            <a:avLst/>
          </a:prstGeom>
        </p:spPr>
      </p:pic>
      <p:pic>
        <p:nvPicPr>
          <p:cNvPr id="6" name="Picture 5"/>
          <p:cNvPicPr>
            <a:picLocks noChangeAspect="1"/>
          </p:cNvPicPr>
          <p:nvPr/>
        </p:nvPicPr>
        <p:blipFill>
          <a:blip r:embed="rId3"/>
          <a:stretch>
            <a:fillRect/>
          </a:stretch>
        </p:blipFill>
        <p:spPr>
          <a:xfrm>
            <a:off x="5950226" y="-1"/>
            <a:ext cx="6241774" cy="4161183"/>
          </a:xfrm>
          <a:prstGeom prst="rect">
            <a:avLst/>
          </a:prstGeom>
        </p:spPr>
      </p:pic>
      <p:sp>
        <p:nvSpPr>
          <p:cNvPr id="2" name="TextBox 1"/>
          <p:cNvSpPr txBox="1"/>
          <p:nvPr/>
        </p:nvSpPr>
        <p:spPr>
          <a:xfrm>
            <a:off x="212035" y="4731027"/>
            <a:ext cx="7805530" cy="1292662"/>
          </a:xfrm>
          <a:prstGeom prst="rect">
            <a:avLst/>
          </a:prstGeom>
          <a:noFill/>
        </p:spPr>
        <p:txBody>
          <a:bodyPr wrap="square" rtlCol="0">
            <a:spAutoFit/>
          </a:bodyPr>
          <a:lstStyle/>
          <a:p>
            <a:r>
              <a:rPr lang="en-GB" b="1" dirty="0">
                <a:solidFill>
                  <a:schemeClr val="accent2">
                    <a:lumMod val="50000"/>
                  </a:schemeClr>
                </a:solidFill>
              </a:rPr>
              <a:t>Keurig </a:t>
            </a:r>
            <a:r>
              <a:rPr lang="en-GB" sz="3200" b="1" dirty="0">
                <a:solidFill>
                  <a:schemeClr val="accent2">
                    <a:lumMod val="50000"/>
                  </a:schemeClr>
                </a:solidFill>
              </a:rPr>
              <a:t>Farm Id Program </a:t>
            </a:r>
            <a:r>
              <a:rPr lang="en-GB" b="1" dirty="0">
                <a:solidFill>
                  <a:schemeClr val="accent2">
                    <a:lumMod val="50000"/>
                  </a:schemeClr>
                </a:solidFill>
              </a:rPr>
              <a:t>compared to conventional sourcing</a:t>
            </a:r>
          </a:p>
          <a:p>
            <a:endParaRPr lang="en-GB" dirty="0"/>
          </a:p>
          <a:p>
            <a:r>
              <a:rPr lang="en-GB" sz="2800" b="1" dirty="0">
                <a:solidFill>
                  <a:srgbClr val="002060"/>
                </a:solidFill>
              </a:rPr>
              <a:t>Who</a:t>
            </a:r>
            <a:r>
              <a:rPr lang="en-GB" b="1" dirty="0">
                <a:solidFill>
                  <a:srgbClr val="002060"/>
                </a:solidFill>
              </a:rPr>
              <a:t> </a:t>
            </a:r>
            <a:r>
              <a:rPr lang="en-GB" dirty="0"/>
              <a:t>Produces The Coffee &amp; </a:t>
            </a:r>
            <a:r>
              <a:rPr lang="en-GB" sz="2800" b="1" dirty="0">
                <a:solidFill>
                  <a:srgbClr val="002060"/>
                </a:solidFill>
              </a:rPr>
              <a:t>How</a:t>
            </a:r>
            <a:r>
              <a:rPr lang="en-GB" dirty="0">
                <a:solidFill>
                  <a:srgbClr val="002060"/>
                </a:solidFill>
              </a:rPr>
              <a:t> </a:t>
            </a:r>
            <a:r>
              <a:rPr lang="en-GB" dirty="0"/>
              <a:t>its Produced to make Informed Decisions </a:t>
            </a:r>
            <a:endParaRPr lang="en-US" dirty="0"/>
          </a:p>
        </p:txBody>
      </p:sp>
      <p:cxnSp>
        <p:nvCxnSpPr>
          <p:cNvPr id="7" name="Straight Arrow Connector 6"/>
          <p:cNvCxnSpPr/>
          <p:nvPr/>
        </p:nvCxnSpPr>
        <p:spPr>
          <a:xfrm flipV="1">
            <a:off x="6626087" y="2226365"/>
            <a:ext cx="3909391" cy="27034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Layer>
                </a14:imgProps>
              </a:ext>
            </a:extLst>
          </a:blip>
          <a:stretch>
            <a:fillRect/>
          </a:stretch>
        </p:blipFill>
        <p:spPr>
          <a:xfrm>
            <a:off x="8017565" y="4002374"/>
            <a:ext cx="4164964" cy="2855626"/>
          </a:xfrm>
          <a:prstGeom prst="rect">
            <a:avLst/>
          </a:prstGeom>
        </p:spPr>
      </p:pic>
      <p:sp>
        <p:nvSpPr>
          <p:cNvPr id="3" name="TextBox 2"/>
          <p:cNvSpPr txBox="1"/>
          <p:nvPr/>
        </p:nvSpPr>
        <p:spPr>
          <a:xfrm>
            <a:off x="662609" y="6321287"/>
            <a:ext cx="5771641" cy="646331"/>
          </a:xfrm>
          <a:prstGeom prst="rect">
            <a:avLst/>
          </a:prstGeom>
          <a:noFill/>
        </p:spPr>
        <p:txBody>
          <a:bodyPr wrap="square" rtlCol="0">
            <a:spAutoFit/>
          </a:bodyPr>
          <a:lstStyle/>
          <a:p>
            <a:r>
              <a:rPr lang="en-GB" b="1" dirty="0">
                <a:solidFill>
                  <a:srgbClr val="C00000"/>
                </a:solidFill>
              </a:rPr>
              <a:t>Know yourself and you will win all battles </a:t>
            </a:r>
            <a:endParaRPr lang="en-GB" dirty="0">
              <a:solidFill>
                <a:srgbClr val="C00000"/>
              </a:solidFill>
            </a:endParaRPr>
          </a:p>
          <a:p>
            <a:r>
              <a:rPr lang="en-GB" dirty="0"/>
              <a:t>	                          -”</a:t>
            </a:r>
            <a:r>
              <a:rPr lang="en-GB" i="1" dirty="0"/>
              <a:t>The Art of War” </a:t>
            </a:r>
            <a:r>
              <a:rPr lang="en-GB" dirty="0"/>
              <a:t>by Sun Tzu</a:t>
            </a:r>
            <a:endParaRPr lang="en-US" dirty="0"/>
          </a:p>
        </p:txBody>
      </p:sp>
      <p:sp>
        <p:nvSpPr>
          <p:cNvPr id="5" name="Footer Placeholder 4"/>
          <p:cNvSpPr>
            <a:spLocks noGrp="1"/>
          </p:cNvSpPr>
          <p:nvPr>
            <p:ph type="ftr" sz="quarter" idx="11"/>
          </p:nvPr>
        </p:nvSpPr>
        <p:spPr/>
        <p:txBody>
          <a:bodyPr/>
          <a:lstStyle/>
          <a:p>
            <a:r>
              <a:rPr lang="en-GB" dirty="0"/>
              <a:t>21</a:t>
            </a:r>
            <a:endParaRPr lang="en-US" dirty="0"/>
          </a:p>
        </p:txBody>
      </p:sp>
      <p:sp>
        <p:nvSpPr>
          <p:cNvPr id="9" name="Slide Number Placeholder 8"/>
          <p:cNvSpPr>
            <a:spLocks noGrp="1"/>
          </p:cNvSpPr>
          <p:nvPr>
            <p:ph type="sldNum" sz="quarter" idx="12"/>
          </p:nvPr>
        </p:nvSpPr>
        <p:spPr/>
        <p:txBody>
          <a:bodyPr/>
          <a:lstStyle/>
          <a:p>
            <a:fld id="{AE8145CD-6F84-4614-A724-6985D0CCAC7F}" type="slidenum">
              <a:rPr lang="en-US" smtClean="0"/>
              <a:t>22</a:t>
            </a:fld>
            <a:endParaRPr lang="en-US"/>
          </a:p>
        </p:txBody>
      </p:sp>
    </p:spTree>
    <p:extLst>
      <p:ext uri="{BB962C8B-B14F-4D97-AF65-F5344CB8AC3E}">
        <p14:creationId xmlns:p14="http://schemas.microsoft.com/office/powerpoint/2010/main" val="604722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1637" y="491328"/>
            <a:ext cx="3909391" cy="369332"/>
          </a:xfrm>
          <a:prstGeom prst="rect">
            <a:avLst/>
          </a:prstGeom>
          <a:noFill/>
        </p:spPr>
        <p:txBody>
          <a:bodyPr wrap="square" rtlCol="0">
            <a:spAutoFit/>
          </a:bodyPr>
          <a:lstStyle/>
          <a:p>
            <a:r>
              <a:rPr lang="en-IN" dirty="0"/>
              <a:t>KGM’s </a:t>
            </a:r>
            <a:r>
              <a:rPr lang="en-IN" b="1" dirty="0"/>
              <a:t>Theory of Change Methodology</a:t>
            </a:r>
            <a:endParaRPr lang="en-US" b="1" dirty="0"/>
          </a:p>
        </p:txBody>
      </p:sp>
      <p:sp>
        <p:nvSpPr>
          <p:cNvPr id="5" name="TextBox 4"/>
          <p:cNvSpPr txBox="1"/>
          <p:nvPr/>
        </p:nvSpPr>
        <p:spPr>
          <a:xfrm>
            <a:off x="1036735" y="95641"/>
            <a:ext cx="10118530" cy="369332"/>
          </a:xfrm>
          <a:prstGeom prst="rect">
            <a:avLst/>
          </a:prstGeom>
          <a:solidFill>
            <a:schemeClr val="accent1">
              <a:lumMod val="40000"/>
              <a:lumOff val="60000"/>
            </a:schemeClr>
          </a:solidFill>
        </p:spPr>
        <p:txBody>
          <a:bodyPr wrap="square" rtlCol="0">
            <a:spAutoFit/>
          </a:bodyPr>
          <a:lstStyle/>
          <a:p>
            <a:r>
              <a:rPr lang="en-GB" dirty="0"/>
              <a:t>Towards 2nd part of Hypothesis – improvements in internal value chain –farmers, training, technology, etc.  </a:t>
            </a:r>
            <a:endParaRPr lang="en-US" dirty="0"/>
          </a:p>
        </p:txBody>
      </p:sp>
      <p:sp>
        <p:nvSpPr>
          <p:cNvPr id="6" name="TextBox 5"/>
          <p:cNvSpPr txBox="1"/>
          <p:nvPr/>
        </p:nvSpPr>
        <p:spPr>
          <a:xfrm>
            <a:off x="168026" y="1973202"/>
            <a:ext cx="5243111" cy="1200329"/>
          </a:xfrm>
          <a:prstGeom prst="rect">
            <a:avLst/>
          </a:prstGeom>
          <a:noFill/>
        </p:spPr>
        <p:txBody>
          <a:bodyPr wrap="square" rtlCol="0">
            <a:spAutoFit/>
          </a:bodyPr>
          <a:lstStyle/>
          <a:p>
            <a:r>
              <a:rPr lang="en-IN" dirty="0"/>
              <a:t>A  visual representation of the company’s theories around how their supply chain projects and investments achieve their strategic sustainability goals. </a:t>
            </a:r>
            <a:endParaRPr lang="en-US" dirty="0"/>
          </a:p>
        </p:txBody>
      </p:sp>
      <p:pic>
        <p:nvPicPr>
          <p:cNvPr id="7" name="Picture 6"/>
          <p:cNvPicPr>
            <a:picLocks noChangeAspect="1"/>
          </p:cNvPicPr>
          <p:nvPr/>
        </p:nvPicPr>
        <p:blipFill>
          <a:blip r:embed="rId3"/>
          <a:stretch>
            <a:fillRect/>
          </a:stretch>
        </p:blipFill>
        <p:spPr>
          <a:xfrm>
            <a:off x="5210229" y="871184"/>
            <a:ext cx="6847619" cy="5723809"/>
          </a:xfrm>
          <a:prstGeom prst="rect">
            <a:avLst/>
          </a:prstGeom>
        </p:spPr>
      </p:pic>
      <p:sp>
        <p:nvSpPr>
          <p:cNvPr id="9" name="TextBox 8"/>
          <p:cNvSpPr txBox="1"/>
          <p:nvPr/>
        </p:nvSpPr>
        <p:spPr>
          <a:xfrm>
            <a:off x="168026" y="4275549"/>
            <a:ext cx="5243111" cy="923330"/>
          </a:xfrm>
          <a:prstGeom prst="rect">
            <a:avLst/>
          </a:prstGeom>
          <a:noFill/>
        </p:spPr>
        <p:txBody>
          <a:bodyPr wrap="square" rtlCol="0">
            <a:spAutoFit/>
          </a:bodyPr>
          <a:lstStyle/>
          <a:p>
            <a:r>
              <a:rPr lang="en-IN" dirty="0"/>
              <a:t>A set of hypotheses, working left to right from investment activities to outputs to outcomes and impacts.</a:t>
            </a:r>
            <a:endParaRPr lang="en-US" dirty="0"/>
          </a:p>
        </p:txBody>
      </p:sp>
      <p:sp>
        <p:nvSpPr>
          <p:cNvPr id="11" name="Oval 10"/>
          <p:cNvSpPr/>
          <p:nvPr/>
        </p:nvSpPr>
        <p:spPr>
          <a:xfrm>
            <a:off x="10986052" y="1152791"/>
            <a:ext cx="808383" cy="318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5411137" y="3975652"/>
            <a:ext cx="870393" cy="450574"/>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6515318" y="3525078"/>
            <a:ext cx="870393" cy="450574"/>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7763646" y="3733089"/>
            <a:ext cx="870393" cy="450574"/>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a:off x="8867827" y="3570159"/>
            <a:ext cx="870393" cy="458502"/>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9910747" y="3570159"/>
            <a:ext cx="870393" cy="511511"/>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p:cNvSpPr/>
          <p:nvPr/>
        </p:nvSpPr>
        <p:spPr>
          <a:xfrm>
            <a:off x="9910746" y="2160104"/>
            <a:ext cx="870393" cy="669017"/>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p:cNvSpPr/>
          <p:nvPr/>
        </p:nvSpPr>
        <p:spPr>
          <a:xfrm>
            <a:off x="10984297" y="1638693"/>
            <a:ext cx="870393" cy="733446"/>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895061" y="5751443"/>
            <a:ext cx="3101008" cy="646331"/>
          </a:xfrm>
          <a:prstGeom prst="rect">
            <a:avLst/>
          </a:prstGeom>
          <a:noFill/>
        </p:spPr>
        <p:txBody>
          <a:bodyPr wrap="square" rtlCol="0">
            <a:spAutoFit/>
          </a:bodyPr>
          <a:lstStyle/>
          <a:p>
            <a:r>
              <a:rPr lang="en-IN" b="1" dirty="0">
                <a:solidFill>
                  <a:schemeClr val="accent1">
                    <a:lumMod val="50000"/>
                  </a:schemeClr>
                </a:solidFill>
                <a:highlight>
                  <a:srgbClr val="FFFF00"/>
                </a:highlight>
              </a:rPr>
              <a:t>Highlighted</a:t>
            </a:r>
            <a:r>
              <a:rPr lang="en-IN" b="1" dirty="0">
                <a:solidFill>
                  <a:schemeClr val="accent2">
                    <a:lumMod val="50000"/>
                  </a:schemeClr>
                </a:solidFill>
                <a:highlight>
                  <a:srgbClr val="FFFF00"/>
                </a:highlight>
              </a:rPr>
              <a:t> </a:t>
            </a:r>
            <a:r>
              <a:rPr lang="en-IN" dirty="0"/>
              <a:t>set of hypotheses in “Theory of Change” </a:t>
            </a:r>
            <a:endParaRPr lang="en-US" dirty="0"/>
          </a:p>
        </p:txBody>
      </p:sp>
      <p:cxnSp>
        <p:nvCxnSpPr>
          <p:cNvPr id="21" name="Straight Arrow Connector 20"/>
          <p:cNvCxnSpPr/>
          <p:nvPr/>
        </p:nvCxnSpPr>
        <p:spPr>
          <a:xfrm flipV="1">
            <a:off x="4068417" y="4426226"/>
            <a:ext cx="1722783" cy="1258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Footer Placeholder 21"/>
          <p:cNvSpPr>
            <a:spLocks noGrp="1"/>
          </p:cNvSpPr>
          <p:nvPr>
            <p:ph type="ftr" sz="quarter" idx="11"/>
          </p:nvPr>
        </p:nvSpPr>
        <p:spPr/>
        <p:txBody>
          <a:bodyPr/>
          <a:lstStyle/>
          <a:p>
            <a:r>
              <a:rPr lang="en-GB" dirty="0"/>
              <a:t>22</a:t>
            </a:r>
            <a:endParaRPr lang="en-US" dirty="0"/>
          </a:p>
        </p:txBody>
      </p:sp>
      <p:sp>
        <p:nvSpPr>
          <p:cNvPr id="23" name="Slide Number Placeholder 22"/>
          <p:cNvSpPr>
            <a:spLocks noGrp="1"/>
          </p:cNvSpPr>
          <p:nvPr>
            <p:ph type="sldNum" sz="quarter" idx="12"/>
          </p:nvPr>
        </p:nvSpPr>
        <p:spPr/>
        <p:txBody>
          <a:bodyPr/>
          <a:lstStyle/>
          <a:p>
            <a:fld id="{AE8145CD-6F84-4614-A724-6985D0CCAC7F}" type="slidenum">
              <a:rPr lang="en-US" smtClean="0"/>
              <a:t>23</a:t>
            </a:fld>
            <a:endParaRPr lang="en-US"/>
          </a:p>
        </p:txBody>
      </p:sp>
    </p:spTree>
    <p:extLst>
      <p:ext uri="{BB962C8B-B14F-4D97-AF65-F5344CB8AC3E}">
        <p14:creationId xmlns:p14="http://schemas.microsoft.com/office/powerpoint/2010/main" val="3029886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049078" y="132522"/>
            <a:ext cx="1855305" cy="369332"/>
          </a:xfrm>
          <a:prstGeom prst="rect">
            <a:avLst/>
          </a:prstGeom>
          <a:noFill/>
        </p:spPr>
        <p:txBody>
          <a:bodyPr wrap="square" rtlCol="0">
            <a:spAutoFit/>
          </a:bodyPr>
          <a:lstStyle/>
          <a:p>
            <a:r>
              <a:rPr lang="en-GB" dirty="0"/>
              <a:t>Keurig Postulates </a:t>
            </a:r>
            <a:endParaRPr lang="en-US" dirty="0"/>
          </a:p>
        </p:txBody>
      </p:sp>
      <p:sp>
        <p:nvSpPr>
          <p:cNvPr id="6" name="TextBox 5"/>
          <p:cNvSpPr txBox="1"/>
          <p:nvPr/>
        </p:nvSpPr>
        <p:spPr>
          <a:xfrm>
            <a:off x="695741" y="2002342"/>
            <a:ext cx="2855842" cy="646331"/>
          </a:xfrm>
          <a:prstGeom prst="rect">
            <a:avLst/>
          </a:prstGeom>
          <a:solidFill>
            <a:schemeClr val="accent1">
              <a:lumMod val="20000"/>
              <a:lumOff val="80000"/>
            </a:schemeClr>
          </a:solidFill>
        </p:spPr>
        <p:txBody>
          <a:bodyPr wrap="square" rtlCol="0">
            <a:spAutoFit/>
          </a:bodyPr>
          <a:lstStyle/>
          <a:p>
            <a:r>
              <a:rPr lang="en-IN" dirty="0"/>
              <a:t>Grant making for a non-profit or NGO would provide</a:t>
            </a:r>
            <a:endParaRPr lang="en-US" dirty="0"/>
          </a:p>
        </p:txBody>
      </p:sp>
      <p:sp>
        <p:nvSpPr>
          <p:cNvPr id="7" name="TextBox 6"/>
          <p:cNvSpPr txBox="1"/>
          <p:nvPr/>
        </p:nvSpPr>
        <p:spPr>
          <a:xfrm>
            <a:off x="9009826" y="1863842"/>
            <a:ext cx="2527849" cy="923330"/>
          </a:xfrm>
          <a:prstGeom prst="rect">
            <a:avLst/>
          </a:prstGeom>
          <a:solidFill>
            <a:schemeClr val="accent1">
              <a:lumMod val="20000"/>
              <a:lumOff val="80000"/>
            </a:schemeClr>
          </a:solidFill>
        </p:spPr>
        <p:txBody>
          <a:bodyPr wrap="square" rtlCol="0">
            <a:spAutoFit/>
          </a:bodyPr>
          <a:lstStyle/>
          <a:p>
            <a:r>
              <a:rPr lang="en-IN" dirty="0"/>
              <a:t>Coffee farmers adopting Good Agricultural Practices (GAPs).</a:t>
            </a:r>
            <a:endParaRPr lang="en-US" dirty="0"/>
          </a:p>
        </p:txBody>
      </p:sp>
      <p:sp>
        <p:nvSpPr>
          <p:cNvPr id="8" name="TextBox 7"/>
          <p:cNvSpPr txBox="1"/>
          <p:nvPr/>
        </p:nvSpPr>
        <p:spPr>
          <a:xfrm>
            <a:off x="4465983" y="2027566"/>
            <a:ext cx="3260034" cy="369332"/>
          </a:xfrm>
          <a:prstGeom prst="rect">
            <a:avLst/>
          </a:prstGeom>
          <a:noFill/>
        </p:spPr>
        <p:txBody>
          <a:bodyPr wrap="square" rtlCol="0">
            <a:spAutoFit/>
          </a:bodyPr>
          <a:lstStyle/>
          <a:p>
            <a:r>
              <a:rPr lang="en-IN" i="1" dirty="0"/>
              <a:t>technical assistance to farmers</a:t>
            </a:r>
            <a:endParaRPr lang="en-US" i="1" dirty="0"/>
          </a:p>
        </p:txBody>
      </p:sp>
      <p:sp>
        <p:nvSpPr>
          <p:cNvPr id="10" name="TextBox 9"/>
          <p:cNvSpPr txBox="1"/>
          <p:nvPr/>
        </p:nvSpPr>
        <p:spPr>
          <a:xfrm rot="19738763">
            <a:off x="7641725" y="3480656"/>
            <a:ext cx="3061252" cy="646331"/>
          </a:xfrm>
          <a:prstGeom prst="rect">
            <a:avLst/>
          </a:prstGeom>
          <a:noFill/>
        </p:spPr>
        <p:txBody>
          <a:bodyPr wrap="square" rtlCol="0">
            <a:spAutoFit/>
          </a:bodyPr>
          <a:lstStyle/>
          <a:p>
            <a:r>
              <a:rPr lang="en-IN" i="1" dirty="0"/>
              <a:t>increased coffee productivity and/or quality</a:t>
            </a:r>
            <a:endParaRPr lang="en-US" i="1" dirty="0"/>
          </a:p>
        </p:txBody>
      </p:sp>
      <p:sp>
        <p:nvSpPr>
          <p:cNvPr id="11" name="TextBox 10"/>
          <p:cNvSpPr txBox="1"/>
          <p:nvPr/>
        </p:nvSpPr>
        <p:spPr>
          <a:xfrm>
            <a:off x="4588565" y="3312578"/>
            <a:ext cx="2776329" cy="1754326"/>
          </a:xfrm>
          <a:prstGeom prst="rect">
            <a:avLst/>
          </a:prstGeom>
          <a:solidFill>
            <a:srgbClr val="92D050"/>
          </a:solidFill>
        </p:spPr>
        <p:txBody>
          <a:bodyPr wrap="square" rtlCol="0">
            <a:spAutoFit/>
          </a:bodyPr>
          <a:lstStyle/>
          <a:p>
            <a:pPr marL="285750" indent="-285750">
              <a:buFont typeface="Wingdings" panose="05000000000000000000" pitchFamily="2" charset="2"/>
              <a:buChar char="ü"/>
            </a:pPr>
            <a:r>
              <a:rPr lang="en-IN" dirty="0"/>
              <a:t>increased farmers’ income</a:t>
            </a:r>
          </a:p>
          <a:p>
            <a:endParaRPr lang="en-IN" dirty="0"/>
          </a:p>
          <a:p>
            <a:pPr marL="285750" indent="-285750">
              <a:buFont typeface="Wingdings" panose="05000000000000000000" pitchFamily="2" charset="2"/>
              <a:buChar char="ü"/>
            </a:pPr>
            <a:r>
              <a:rPr lang="en-IN" dirty="0"/>
              <a:t>increased investment in the management of their farms</a:t>
            </a:r>
          </a:p>
        </p:txBody>
      </p:sp>
      <p:sp>
        <p:nvSpPr>
          <p:cNvPr id="12" name="TextBox 11"/>
          <p:cNvSpPr txBox="1"/>
          <p:nvPr/>
        </p:nvSpPr>
        <p:spPr>
          <a:xfrm>
            <a:off x="4207566" y="5878686"/>
            <a:ext cx="3518451" cy="646331"/>
          </a:xfrm>
          <a:prstGeom prst="rect">
            <a:avLst/>
          </a:prstGeom>
          <a:solidFill>
            <a:srgbClr val="FFC000"/>
          </a:solidFill>
        </p:spPr>
        <p:txBody>
          <a:bodyPr wrap="square" rtlCol="0">
            <a:spAutoFit/>
          </a:bodyPr>
          <a:lstStyle/>
          <a:p>
            <a:r>
              <a:rPr lang="en-IN" dirty="0"/>
              <a:t>Achieve one of its two over-arching goals—</a:t>
            </a:r>
            <a:r>
              <a:rPr lang="en-IN" b="1" dirty="0"/>
              <a:t>a long term supply of coffee</a:t>
            </a:r>
            <a:endParaRPr lang="en-US" b="1" dirty="0"/>
          </a:p>
        </p:txBody>
      </p:sp>
      <p:cxnSp>
        <p:nvCxnSpPr>
          <p:cNvPr id="14" name="Straight Arrow Connector 13"/>
          <p:cNvCxnSpPr/>
          <p:nvPr/>
        </p:nvCxnSpPr>
        <p:spPr>
          <a:xfrm>
            <a:off x="3710609" y="2500796"/>
            <a:ext cx="43732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cxnSpLocks/>
          </p:cNvCxnSpPr>
          <p:nvPr/>
        </p:nvCxnSpPr>
        <p:spPr>
          <a:xfrm flipH="1">
            <a:off x="7540487" y="2769704"/>
            <a:ext cx="2557671" cy="15212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p:cNvCxnSpPr>
          <p:nvPr/>
        </p:nvCxnSpPr>
        <p:spPr>
          <a:xfrm>
            <a:off x="5870711" y="5101651"/>
            <a:ext cx="1" cy="673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https://www.costco.com/wcsstore/CostcoUSBCCatalogAssetStore/feature-pages/15w1130-keurig-170201-vid2.jpg"/>
          <p:cNvPicPr>
            <a:picLocks noChangeAspect="1" noChangeArrowheads="1"/>
          </p:cNvPicPr>
          <p:nvPr/>
        </p:nvPicPr>
        <p:blipFill rotWithShape="1">
          <a:blip r:embed="rId3">
            <a:extLst>
              <a:ext uri="{28A0092B-C50C-407E-A947-70E740481C1C}">
                <a14:useLocalDpi xmlns:a14="http://schemas.microsoft.com/office/drawing/2010/main" val="0"/>
              </a:ext>
            </a:extLst>
          </a:blip>
          <a:srcRect r="531" b="21992"/>
          <a:stretch/>
        </p:blipFill>
        <p:spPr bwMode="auto">
          <a:xfrm>
            <a:off x="1812236" y="3312578"/>
            <a:ext cx="2776329" cy="17543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ecivis.com/hs-fs/hub/68523/file-15214943-jpg/images/foundationmoney_061812.jpg?t=1490975286393"/>
          <p:cNvPicPr>
            <a:picLocks noChangeAspect="1" noChangeArrowheads="1"/>
          </p:cNvPicPr>
          <p:nvPr/>
        </p:nvPicPr>
        <p:blipFill rotWithShape="1">
          <a:blip r:embed="rId4">
            <a:extLst>
              <a:ext uri="{28A0092B-C50C-407E-A947-70E740481C1C}">
                <a14:useLocalDpi xmlns:a14="http://schemas.microsoft.com/office/drawing/2010/main" val="0"/>
              </a:ext>
            </a:extLst>
          </a:blip>
          <a:srcRect t="21327" r="816"/>
          <a:stretch/>
        </p:blipFill>
        <p:spPr bwMode="auto">
          <a:xfrm>
            <a:off x="1331846" y="848138"/>
            <a:ext cx="1610138" cy="11542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ourfoodph.files.wordpress.com/2015/10/capture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9043" y="757835"/>
            <a:ext cx="1669774" cy="11060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955220" y="5735122"/>
            <a:ext cx="4285876" cy="923330"/>
          </a:xfrm>
          <a:prstGeom prst="rect">
            <a:avLst/>
          </a:prstGeom>
          <a:noFill/>
        </p:spPr>
        <p:txBody>
          <a:bodyPr wrap="square" rtlCol="0">
            <a:spAutoFit/>
          </a:bodyPr>
          <a:lstStyle/>
          <a:p>
            <a:r>
              <a:rPr lang="en-GB" dirty="0"/>
              <a:t> </a:t>
            </a:r>
            <a:r>
              <a:rPr lang="en-GB" b="1" dirty="0">
                <a:solidFill>
                  <a:srgbClr val="C00000"/>
                </a:solidFill>
              </a:rPr>
              <a:t>Treat your men as your beloved sons, and they will follow you into the deepest valley </a:t>
            </a:r>
            <a:endParaRPr lang="en-GB" dirty="0"/>
          </a:p>
          <a:p>
            <a:r>
              <a:rPr lang="en-GB" dirty="0"/>
              <a:t>                            ‘</a:t>
            </a:r>
            <a:r>
              <a:rPr lang="en-GB" i="1" dirty="0"/>
              <a:t>The Art of War’ </a:t>
            </a:r>
            <a:r>
              <a:rPr lang="en-GB" dirty="0"/>
              <a:t>by Sun Tzu</a:t>
            </a:r>
            <a:endParaRPr lang="en-US" dirty="0"/>
          </a:p>
        </p:txBody>
      </p:sp>
      <p:sp>
        <p:nvSpPr>
          <p:cNvPr id="23" name="Footer Placeholder 22"/>
          <p:cNvSpPr>
            <a:spLocks noGrp="1"/>
          </p:cNvSpPr>
          <p:nvPr>
            <p:ph type="ftr" sz="quarter" idx="11"/>
          </p:nvPr>
        </p:nvSpPr>
        <p:spPr/>
        <p:txBody>
          <a:bodyPr/>
          <a:lstStyle/>
          <a:p>
            <a:r>
              <a:rPr lang="en-GB" dirty="0"/>
              <a:t>23</a:t>
            </a:r>
            <a:endParaRPr lang="en-US" dirty="0"/>
          </a:p>
        </p:txBody>
      </p:sp>
      <p:sp>
        <p:nvSpPr>
          <p:cNvPr id="24" name="Slide Number Placeholder 23"/>
          <p:cNvSpPr>
            <a:spLocks noGrp="1"/>
          </p:cNvSpPr>
          <p:nvPr>
            <p:ph type="sldNum" sz="quarter" idx="12"/>
          </p:nvPr>
        </p:nvSpPr>
        <p:spPr/>
        <p:txBody>
          <a:bodyPr/>
          <a:lstStyle/>
          <a:p>
            <a:fld id="{AE8145CD-6F84-4614-A724-6985D0CCAC7F}" type="slidenum">
              <a:rPr lang="en-US" smtClean="0"/>
              <a:t>24</a:t>
            </a:fld>
            <a:endParaRPr lang="en-US"/>
          </a:p>
        </p:txBody>
      </p:sp>
    </p:spTree>
    <p:extLst>
      <p:ext uri="{BB962C8B-B14F-4D97-AF65-F5344CB8AC3E}">
        <p14:creationId xmlns:p14="http://schemas.microsoft.com/office/powerpoint/2010/main" val="3780614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829946" y="116442"/>
            <a:ext cx="2256930" cy="1886530"/>
          </a:xfrm>
          <a:prstGeom prst="rect">
            <a:avLst/>
          </a:prstGeom>
        </p:spPr>
      </p:pic>
      <p:sp>
        <p:nvSpPr>
          <p:cNvPr id="6" name="Oval 5"/>
          <p:cNvSpPr/>
          <p:nvPr/>
        </p:nvSpPr>
        <p:spPr>
          <a:xfrm>
            <a:off x="11654971" y="304800"/>
            <a:ext cx="431905" cy="36285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1654971" y="972457"/>
            <a:ext cx="431905" cy="406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833517" y="-45792"/>
            <a:ext cx="3338286" cy="369332"/>
          </a:xfrm>
          <a:prstGeom prst="rect">
            <a:avLst/>
          </a:prstGeom>
          <a:noFill/>
        </p:spPr>
        <p:txBody>
          <a:bodyPr wrap="square" rtlCol="0">
            <a:spAutoFit/>
          </a:bodyPr>
          <a:lstStyle/>
          <a:p>
            <a:r>
              <a:rPr lang="en-GB" dirty="0"/>
              <a:t>Conducting Further Investigation</a:t>
            </a:r>
            <a:endParaRPr lang="en-US" dirty="0"/>
          </a:p>
        </p:txBody>
      </p:sp>
      <p:sp>
        <p:nvSpPr>
          <p:cNvPr id="9" name="TextBox 8"/>
          <p:cNvSpPr txBox="1"/>
          <p:nvPr/>
        </p:nvSpPr>
        <p:spPr>
          <a:xfrm>
            <a:off x="696686" y="1568409"/>
            <a:ext cx="2365828" cy="369332"/>
          </a:xfrm>
          <a:prstGeom prst="rect">
            <a:avLst/>
          </a:prstGeom>
          <a:solidFill>
            <a:schemeClr val="accent4">
              <a:lumMod val="40000"/>
              <a:lumOff val="60000"/>
            </a:schemeClr>
          </a:solidFill>
        </p:spPr>
        <p:txBody>
          <a:bodyPr wrap="square" rtlCol="0">
            <a:spAutoFit/>
          </a:bodyPr>
          <a:lstStyle/>
          <a:p>
            <a:r>
              <a:rPr lang="en-US" dirty="0"/>
              <a:t>Improved Livelihoods</a:t>
            </a:r>
          </a:p>
        </p:txBody>
      </p:sp>
      <p:sp>
        <p:nvSpPr>
          <p:cNvPr id="11" name="TextBox 10"/>
          <p:cNvSpPr txBox="1"/>
          <p:nvPr/>
        </p:nvSpPr>
        <p:spPr>
          <a:xfrm>
            <a:off x="696686" y="2037763"/>
            <a:ext cx="2365828" cy="369332"/>
          </a:xfrm>
          <a:prstGeom prst="rect">
            <a:avLst/>
          </a:prstGeom>
          <a:solidFill>
            <a:schemeClr val="accent6">
              <a:lumMod val="40000"/>
              <a:lumOff val="60000"/>
            </a:schemeClr>
          </a:solidFill>
        </p:spPr>
        <p:txBody>
          <a:bodyPr wrap="square" rtlCol="0">
            <a:spAutoFit/>
          </a:bodyPr>
          <a:lstStyle/>
          <a:p>
            <a:r>
              <a:rPr lang="en-US" dirty="0"/>
              <a:t>Income Security</a:t>
            </a:r>
          </a:p>
        </p:txBody>
      </p:sp>
      <p:sp>
        <p:nvSpPr>
          <p:cNvPr id="13" name="TextBox 12"/>
          <p:cNvSpPr txBox="1"/>
          <p:nvPr/>
        </p:nvSpPr>
        <p:spPr>
          <a:xfrm>
            <a:off x="1028885" y="2391242"/>
            <a:ext cx="3804631" cy="1477328"/>
          </a:xfrm>
          <a:prstGeom prst="rect">
            <a:avLst/>
          </a:prstGeom>
          <a:solidFill>
            <a:schemeClr val="bg2"/>
          </a:solidFill>
        </p:spPr>
        <p:txBody>
          <a:bodyPr wrap="square" rtlCol="0">
            <a:spAutoFit/>
          </a:bodyPr>
          <a:lstStyle/>
          <a:p>
            <a:pPr marL="285750" indent="-285750">
              <a:buFont typeface="Calibri" panose="020F0502020204030204" pitchFamily="34" charset="0"/>
              <a:buChar char="."/>
            </a:pPr>
            <a:r>
              <a:rPr lang="en-US" dirty="0"/>
              <a:t>Extension Services</a:t>
            </a:r>
          </a:p>
          <a:p>
            <a:pPr marL="285750" indent="-285750">
              <a:buFont typeface="Calibri" panose="020F0502020204030204" pitchFamily="34" charset="0"/>
              <a:buChar char="."/>
            </a:pPr>
            <a:r>
              <a:rPr lang="en-US" dirty="0"/>
              <a:t>Certification </a:t>
            </a:r>
          </a:p>
          <a:p>
            <a:pPr marL="285750" indent="-285750">
              <a:buFont typeface="Calibri" panose="020F0502020204030204" pitchFamily="34" charset="0"/>
              <a:buChar char="."/>
            </a:pPr>
            <a:r>
              <a:rPr lang="en-US" dirty="0"/>
              <a:t>Quality</a:t>
            </a:r>
          </a:p>
          <a:p>
            <a:pPr marL="285750" indent="-285750">
              <a:buFont typeface="Calibri" panose="020F0502020204030204" pitchFamily="34" charset="0"/>
              <a:buChar char="."/>
            </a:pPr>
            <a:r>
              <a:rPr lang="en-US" dirty="0"/>
              <a:t>Environmental Sustainability </a:t>
            </a:r>
          </a:p>
          <a:p>
            <a:pPr marL="285750" indent="-285750">
              <a:buFont typeface="Calibri" panose="020F0502020204030204" pitchFamily="34" charset="0"/>
              <a:buChar char="."/>
            </a:pPr>
            <a:r>
              <a:rPr lang="en-IN" dirty="0"/>
              <a:t>Producer Groups/Rural Enterprises </a:t>
            </a:r>
          </a:p>
        </p:txBody>
      </p:sp>
      <p:sp>
        <p:nvSpPr>
          <p:cNvPr id="14" name="TextBox 13"/>
          <p:cNvSpPr txBox="1"/>
          <p:nvPr/>
        </p:nvSpPr>
        <p:spPr>
          <a:xfrm>
            <a:off x="651540" y="4091663"/>
            <a:ext cx="5573485" cy="369332"/>
          </a:xfrm>
          <a:prstGeom prst="rect">
            <a:avLst/>
          </a:prstGeom>
          <a:solidFill>
            <a:schemeClr val="accent6">
              <a:lumMod val="40000"/>
              <a:lumOff val="60000"/>
            </a:schemeClr>
          </a:solidFill>
        </p:spPr>
        <p:txBody>
          <a:bodyPr wrap="square" rtlCol="0">
            <a:spAutoFit/>
          </a:bodyPr>
          <a:lstStyle/>
          <a:p>
            <a:r>
              <a:rPr lang="en-IN" dirty="0"/>
              <a:t>Food Security, Health and Nutrition, and Water Security</a:t>
            </a:r>
            <a:endParaRPr lang="en-US" dirty="0"/>
          </a:p>
        </p:txBody>
      </p:sp>
      <p:sp>
        <p:nvSpPr>
          <p:cNvPr id="16" name="TextBox 15"/>
          <p:cNvSpPr txBox="1"/>
          <p:nvPr/>
        </p:nvSpPr>
        <p:spPr>
          <a:xfrm>
            <a:off x="1012767" y="4508069"/>
            <a:ext cx="5212258" cy="1200329"/>
          </a:xfrm>
          <a:prstGeom prst="rect">
            <a:avLst/>
          </a:prstGeom>
          <a:solidFill>
            <a:schemeClr val="bg2"/>
          </a:solidFill>
        </p:spPr>
        <p:txBody>
          <a:bodyPr wrap="square" rtlCol="0">
            <a:spAutoFit/>
          </a:bodyPr>
          <a:lstStyle/>
          <a:p>
            <a:pPr marL="285750" indent="-285750">
              <a:buFont typeface="Calibri" panose="020F0502020204030204" pitchFamily="34" charset="0"/>
              <a:buChar char="."/>
            </a:pPr>
            <a:r>
              <a:rPr lang="en-IN" dirty="0"/>
              <a:t>Nutrition and Health Security </a:t>
            </a:r>
          </a:p>
          <a:p>
            <a:pPr marL="285750" indent="-285750">
              <a:buFont typeface="Calibri" panose="020F0502020204030204" pitchFamily="34" charset="0"/>
              <a:buChar char="."/>
            </a:pPr>
            <a:r>
              <a:rPr lang="en-IN" dirty="0"/>
              <a:t>Food Security, Nutrition, and Farmer Productivity </a:t>
            </a:r>
          </a:p>
          <a:p>
            <a:pPr marL="285750" indent="-285750">
              <a:buFont typeface="Calibri" panose="020F0502020204030204" pitchFamily="34" charset="0"/>
              <a:buChar char="."/>
            </a:pPr>
            <a:r>
              <a:rPr lang="en-IN" dirty="0"/>
              <a:t>Creating Food Security through Income Security </a:t>
            </a:r>
          </a:p>
          <a:p>
            <a:pPr marL="285750" indent="-285750">
              <a:buFont typeface="Calibri" panose="020F0502020204030204" pitchFamily="34" charset="0"/>
              <a:buChar char="."/>
            </a:pPr>
            <a:r>
              <a:rPr lang="en-US" dirty="0"/>
              <a:t>Water </a:t>
            </a:r>
          </a:p>
        </p:txBody>
      </p:sp>
      <p:sp>
        <p:nvSpPr>
          <p:cNvPr id="17" name="TextBox 16"/>
          <p:cNvSpPr txBox="1"/>
          <p:nvPr/>
        </p:nvSpPr>
        <p:spPr>
          <a:xfrm>
            <a:off x="6241143" y="1568409"/>
            <a:ext cx="3588803" cy="369332"/>
          </a:xfrm>
          <a:prstGeom prst="rect">
            <a:avLst/>
          </a:prstGeom>
          <a:solidFill>
            <a:schemeClr val="accent4">
              <a:lumMod val="40000"/>
              <a:lumOff val="60000"/>
            </a:schemeClr>
          </a:solidFill>
        </p:spPr>
        <p:txBody>
          <a:bodyPr wrap="square" rtlCol="0">
            <a:spAutoFit/>
          </a:bodyPr>
          <a:lstStyle/>
          <a:p>
            <a:r>
              <a:rPr lang="en-IN" dirty="0"/>
              <a:t>Long-term Supply of Quality Coffee</a:t>
            </a:r>
            <a:endParaRPr lang="en-US" dirty="0"/>
          </a:p>
        </p:txBody>
      </p:sp>
      <p:sp>
        <p:nvSpPr>
          <p:cNvPr id="18" name="TextBox 17"/>
          <p:cNvSpPr txBox="1"/>
          <p:nvPr/>
        </p:nvSpPr>
        <p:spPr>
          <a:xfrm>
            <a:off x="6225025" y="2037763"/>
            <a:ext cx="972458" cy="369332"/>
          </a:xfrm>
          <a:prstGeom prst="rect">
            <a:avLst/>
          </a:prstGeom>
          <a:solidFill>
            <a:schemeClr val="accent6">
              <a:lumMod val="40000"/>
              <a:lumOff val="60000"/>
            </a:schemeClr>
          </a:solidFill>
        </p:spPr>
        <p:txBody>
          <a:bodyPr wrap="square" rtlCol="0">
            <a:spAutoFit/>
          </a:bodyPr>
          <a:lstStyle/>
          <a:p>
            <a:r>
              <a:rPr lang="en-US" dirty="0"/>
              <a:t>Quality </a:t>
            </a:r>
          </a:p>
        </p:txBody>
      </p:sp>
      <p:sp>
        <p:nvSpPr>
          <p:cNvPr id="20" name="TextBox 19"/>
          <p:cNvSpPr txBox="1"/>
          <p:nvPr/>
        </p:nvSpPr>
        <p:spPr>
          <a:xfrm>
            <a:off x="6241143" y="2494464"/>
            <a:ext cx="1369839" cy="369332"/>
          </a:xfrm>
          <a:prstGeom prst="rect">
            <a:avLst/>
          </a:prstGeom>
          <a:solidFill>
            <a:schemeClr val="accent6">
              <a:lumMod val="40000"/>
              <a:lumOff val="60000"/>
            </a:schemeClr>
          </a:solidFill>
        </p:spPr>
        <p:txBody>
          <a:bodyPr wrap="square" rtlCol="0">
            <a:spAutoFit/>
          </a:bodyPr>
          <a:lstStyle/>
          <a:p>
            <a:r>
              <a:rPr lang="en-US" dirty="0"/>
              <a:t>Productivity </a:t>
            </a:r>
          </a:p>
        </p:txBody>
      </p:sp>
      <p:sp>
        <p:nvSpPr>
          <p:cNvPr id="21" name="TextBox 20"/>
          <p:cNvSpPr txBox="1"/>
          <p:nvPr/>
        </p:nvSpPr>
        <p:spPr>
          <a:xfrm>
            <a:off x="6241143" y="2963818"/>
            <a:ext cx="1857829" cy="369332"/>
          </a:xfrm>
          <a:prstGeom prst="rect">
            <a:avLst/>
          </a:prstGeom>
          <a:solidFill>
            <a:schemeClr val="accent6">
              <a:lumMod val="40000"/>
              <a:lumOff val="60000"/>
            </a:schemeClr>
          </a:solidFill>
        </p:spPr>
        <p:txBody>
          <a:bodyPr wrap="square" rtlCol="0">
            <a:spAutoFit/>
          </a:bodyPr>
          <a:lstStyle/>
          <a:p>
            <a:r>
              <a:rPr lang="en-US" dirty="0"/>
              <a:t>Rural Enterprises </a:t>
            </a:r>
          </a:p>
        </p:txBody>
      </p:sp>
      <p:sp>
        <p:nvSpPr>
          <p:cNvPr id="22" name="TextBox 21"/>
          <p:cNvSpPr txBox="1"/>
          <p:nvPr/>
        </p:nvSpPr>
        <p:spPr>
          <a:xfrm>
            <a:off x="6241143" y="3420519"/>
            <a:ext cx="1255462" cy="369332"/>
          </a:xfrm>
          <a:prstGeom prst="rect">
            <a:avLst/>
          </a:prstGeom>
          <a:solidFill>
            <a:schemeClr val="accent6">
              <a:lumMod val="40000"/>
              <a:lumOff val="60000"/>
            </a:schemeClr>
          </a:solidFill>
        </p:spPr>
        <p:txBody>
          <a:bodyPr wrap="square" rtlCol="0">
            <a:spAutoFit/>
          </a:bodyPr>
          <a:lstStyle/>
          <a:p>
            <a:r>
              <a:rPr lang="en-US" dirty="0"/>
              <a:t>Migration </a:t>
            </a:r>
          </a:p>
        </p:txBody>
      </p:sp>
      <p:sp>
        <p:nvSpPr>
          <p:cNvPr id="23" name="TextBox 22"/>
          <p:cNvSpPr txBox="1"/>
          <p:nvPr/>
        </p:nvSpPr>
        <p:spPr>
          <a:xfrm>
            <a:off x="2981204" y="824074"/>
            <a:ext cx="3704625" cy="369332"/>
          </a:xfrm>
          <a:prstGeom prst="rect">
            <a:avLst/>
          </a:prstGeom>
          <a:solidFill>
            <a:schemeClr val="accent1">
              <a:lumMod val="40000"/>
              <a:lumOff val="60000"/>
            </a:schemeClr>
          </a:solidFill>
        </p:spPr>
        <p:txBody>
          <a:bodyPr wrap="square" rtlCol="0">
            <a:spAutoFit/>
          </a:bodyPr>
          <a:lstStyle/>
          <a:p>
            <a:r>
              <a:rPr lang="en-GB" dirty="0"/>
              <a:t>Gauging Keurig’s “theory of change” </a:t>
            </a:r>
            <a:endParaRPr lang="en-US" dirty="0"/>
          </a:p>
        </p:txBody>
      </p:sp>
      <p:cxnSp>
        <p:nvCxnSpPr>
          <p:cNvPr id="37" name="Straight Connector 36"/>
          <p:cNvCxnSpPr/>
          <p:nvPr/>
        </p:nvCxnSpPr>
        <p:spPr>
          <a:xfrm>
            <a:off x="2032000" y="1378857"/>
            <a:ext cx="5578982" cy="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2032000" y="1378857"/>
            <a:ext cx="0" cy="189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cxnSpLocks/>
          </p:cNvCxnSpPr>
          <p:nvPr/>
        </p:nvCxnSpPr>
        <p:spPr>
          <a:xfrm>
            <a:off x="7618239" y="1378857"/>
            <a:ext cx="0" cy="1895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V="1">
            <a:off x="2409371" y="566057"/>
            <a:ext cx="9245600" cy="1002352"/>
          </a:xfrm>
          <a:prstGeom prst="line">
            <a:avLst/>
          </a:prstGeom>
          <a:ln>
            <a:solidFill>
              <a:schemeClr val="bg2">
                <a:lumMod val="7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V="1">
            <a:off x="7765143" y="1193406"/>
            <a:ext cx="3889828" cy="375003"/>
          </a:xfrm>
          <a:prstGeom prst="line">
            <a:avLst/>
          </a:prstGeom>
          <a:ln>
            <a:solidFill>
              <a:schemeClr val="bg2">
                <a:lumMod val="7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48" name="Footer Placeholder 47"/>
          <p:cNvSpPr>
            <a:spLocks noGrp="1"/>
          </p:cNvSpPr>
          <p:nvPr>
            <p:ph type="ftr" sz="quarter" idx="11"/>
          </p:nvPr>
        </p:nvSpPr>
        <p:spPr/>
        <p:txBody>
          <a:bodyPr/>
          <a:lstStyle/>
          <a:p>
            <a:r>
              <a:rPr lang="en-GB" dirty="0"/>
              <a:t>24</a:t>
            </a:r>
            <a:endParaRPr lang="en-US" dirty="0"/>
          </a:p>
        </p:txBody>
      </p:sp>
      <p:sp>
        <p:nvSpPr>
          <p:cNvPr id="49" name="Slide Number Placeholder 48"/>
          <p:cNvSpPr>
            <a:spLocks noGrp="1"/>
          </p:cNvSpPr>
          <p:nvPr>
            <p:ph type="sldNum" sz="quarter" idx="12"/>
          </p:nvPr>
        </p:nvSpPr>
        <p:spPr/>
        <p:txBody>
          <a:bodyPr/>
          <a:lstStyle/>
          <a:p>
            <a:fld id="{AE8145CD-6F84-4614-A724-6985D0CCAC7F}" type="slidenum">
              <a:rPr lang="en-US" smtClean="0"/>
              <a:t>25</a:t>
            </a:fld>
            <a:endParaRPr lang="en-US"/>
          </a:p>
        </p:txBody>
      </p:sp>
    </p:spTree>
    <p:extLst>
      <p:ext uri="{BB962C8B-B14F-4D97-AF65-F5344CB8AC3E}">
        <p14:creationId xmlns:p14="http://schemas.microsoft.com/office/powerpoint/2010/main" val="257029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833517" y="-45792"/>
            <a:ext cx="3338286" cy="369332"/>
          </a:xfrm>
          <a:prstGeom prst="rect">
            <a:avLst/>
          </a:prstGeom>
          <a:noFill/>
        </p:spPr>
        <p:txBody>
          <a:bodyPr wrap="square" rtlCol="0">
            <a:spAutoFit/>
          </a:bodyPr>
          <a:lstStyle/>
          <a:p>
            <a:r>
              <a:rPr lang="en-GB" dirty="0"/>
              <a:t>Conducting Further Investigation</a:t>
            </a:r>
            <a:endParaRPr lang="en-US" dirty="0"/>
          </a:p>
        </p:txBody>
      </p:sp>
      <p:sp>
        <p:nvSpPr>
          <p:cNvPr id="9" name="TextBox 8"/>
          <p:cNvSpPr txBox="1"/>
          <p:nvPr/>
        </p:nvSpPr>
        <p:spPr>
          <a:xfrm>
            <a:off x="575049" y="1581137"/>
            <a:ext cx="2365828" cy="369332"/>
          </a:xfrm>
          <a:prstGeom prst="rect">
            <a:avLst/>
          </a:prstGeom>
          <a:solidFill>
            <a:schemeClr val="accent4">
              <a:lumMod val="40000"/>
              <a:lumOff val="60000"/>
            </a:schemeClr>
          </a:solidFill>
        </p:spPr>
        <p:txBody>
          <a:bodyPr wrap="square" rtlCol="0">
            <a:spAutoFit/>
          </a:bodyPr>
          <a:lstStyle/>
          <a:p>
            <a:r>
              <a:rPr lang="en-US" dirty="0"/>
              <a:t>Improved Livelihoods</a:t>
            </a:r>
          </a:p>
        </p:txBody>
      </p:sp>
      <p:sp>
        <p:nvSpPr>
          <p:cNvPr id="11" name="TextBox 10"/>
          <p:cNvSpPr txBox="1"/>
          <p:nvPr/>
        </p:nvSpPr>
        <p:spPr>
          <a:xfrm>
            <a:off x="575049" y="2198367"/>
            <a:ext cx="2365828" cy="369332"/>
          </a:xfrm>
          <a:prstGeom prst="rect">
            <a:avLst/>
          </a:prstGeom>
          <a:solidFill>
            <a:schemeClr val="accent6">
              <a:lumMod val="40000"/>
              <a:lumOff val="60000"/>
            </a:schemeClr>
          </a:solidFill>
        </p:spPr>
        <p:txBody>
          <a:bodyPr wrap="square" rtlCol="0">
            <a:spAutoFit/>
          </a:bodyPr>
          <a:lstStyle/>
          <a:p>
            <a:r>
              <a:rPr lang="en-US" dirty="0"/>
              <a:t>Income Security</a:t>
            </a:r>
          </a:p>
        </p:txBody>
      </p:sp>
      <p:sp>
        <p:nvSpPr>
          <p:cNvPr id="13" name="TextBox 12"/>
          <p:cNvSpPr txBox="1"/>
          <p:nvPr/>
        </p:nvSpPr>
        <p:spPr>
          <a:xfrm>
            <a:off x="355691" y="3254835"/>
            <a:ext cx="3804631" cy="1477328"/>
          </a:xfrm>
          <a:prstGeom prst="rect">
            <a:avLst/>
          </a:prstGeom>
          <a:solidFill>
            <a:schemeClr val="bg2"/>
          </a:solidFill>
        </p:spPr>
        <p:txBody>
          <a:bodyPr wrap="square" rtlCol="0">
            <a:spAutoFit/>
          </a:bodyPr>
          <a:lstStyle/>
          <a:p>
            <a:pPr marL="285750" indent="-285750">
              <a:buFont typeface="Calibri" panose="020F0502020204030204" pitchFamily="34" charset="0"/>
              <a:buChar char="."/>
            </a:pPr>
            <a:r>
              <a:rPr lang="en-US" u="sng" dirty="0"/>
              <a:t>Extension Services</a:t>
            </a:r>
          </a:p>
          <a:p>
            <a:pPr marL="285750" indent="-285750">
              <a:buFont typeface="Calibri" panose="020F0502020204030204" pitchFamily="34" charset="0"/>
              <a:buChar char="."/>
            </a:pPr>
            <a:r>
              <a:rPr lang="en-US" u="sng" dirty="0"/>
              <a:t>Certification</a:t>
            </a:r>
            <a:r>
              <a:rPr lang="en-US" dirty="0"/>
              <a:t> </a:t>
            </a:r>
          </a:p>
          <a:p>
            <a:pPr marL="285750" indent="-285750">
              <a:buFont typeface="Calibri" panose="020F0502020204030204" pitchFamily="34" charset="0"/>
              <a:buChar char="."/>
            </a:pPr>
            <a:r>
              <a:rPr lang="en-US" dirty="0"/>
              <a:t>Quality</a:t>
            </a:r>
          </a:p>
          <a:p>
            <a:pPr marL="285750" indent="-285750">
              <a:buFont typeface="Calibri" panose="020F0502020204030204" pitchFamily="34" charset="0"/>
              <a:buChar char="."/>
            </a:pPr>
            <a:r>
              <a:rPr lang="en-US" u="sng" dirty="0"/>
              <a:t>Environmental Sustainability </a:t>
            </a:r>
          </a:p>
          <a:p>
            <a:pPr marL="285750" indent="-285750">
              <a:buFont typeface="Calibri" panose="020F0502020204030204" pitchFamily="34" charset="0"/>
              <a:buChar char="."/>
            </a:pPr>
            <a:r>
              <a:rPr lang="en-IN" dirty="0"/>
              <a:t>Producer Groups/Rural Enterprises </a:t>
            </a:r>
          </a:p>
        </p:txBody>
      </p:sp>
      <p:sp>
        <p:nvSpPr>
          <p:cNvPr id="23" name="TextBox 22"/>
          <p:cNvSpPr txBox="1"/>
          <p:nvPr/>
        </p:nvSpPr>
        <p:spPr>
          <a:xfrm>
            <a:off x="455697" y="818495"/>
            <a:ext cx="3704625" cy="369332"/>
          </a:xfrm>
          <a:prstGeom prst="rect">
            <a:avLst/>
          </a:prstGeom>
          <a:solidFill>
            <a:schemeClr val="accent1">
              <a:lumMod val="40000"/>
              <a:lumOff val="60000"/>
            </a:schemeClr>
          </a:solidFill>
        </p:spPr>
        <p:txBody>
          <a:bodyPr wrap="square" rtlCol="0">
            <a:spAutoFit/>
          </a:bodyPr>
          <a:lstStyle/>
          <a:p>
            <a:r>
              <a:rPr lang="en-GB" dirty="0"/>
              <a:t>Keurig’s “theory of change” </a:t>
            </a:r>
            <a:endParaRPr lang="en-US" dirty="0"/>
          </a:p>
        </p:txBody>
      </p:sp>
      <p:cxnSp>
        <p:nvCxnSpPr>
          <p:cNvPr id="39" name="Straight Arrow Connector 38"/>
          <p:cNvCxnSpPr>
            <a:cxnSpLocks/>
          </p:cNvCxnSpPr>
          <p:nvPr/>
        </p:nvCxnSpPr>
        <p:spPr>
          <a:xfrm flipH="1">
            <a:off x="355691" y="1187827"/>
            <a:ext cx="14514" cy="20670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4" name="Picture 23"/>
          <p:cNvPicPr>
            <a:picLocks noChangeAspect="1"/>
          </p:cNvPicPr>
          <p:nvPr/>
        </p:nvPicPr>
        <p:blipFill>
          <a:blip r:embed="rId3"/>
          <a:stretch>
            <a:fillRect/>
          </a:stretch>
        </p:blipFill>
        <p:spPr>
          <a:xfrm>
            <a:off x="9858535" y="1750245"/>
            <a:ext cx="2268149" cy="2458698"/>
          </a:xfrm>
          <a:prstGeom prst="rect">
            <a:avLst/>
          </a:prstGeom>
        </p:spPr>
      </p:pic>
      <p:sp>
        <p:nvSpPr>
          <p:cNvPr id="25" name="TextBox 24"/>
          <p:cNvSpPr txBox="1"/>
          <p:nvPr/>
        </p:nvSpPr>
        <p:spPr>
          <a:xfrm>
            <a:off x="9793219" y="4208943"/>
            <a:ext cx="2398781" cy="523220"/>
          </a:xfrm>
          <a:prstGeom prst="rect">
            <a:avLst/>
          </a:prstGeom>
          <a:solidFill>
            <a:schemeClr val="accent3">
              <a:lumMod val="20000"/>
              <a:lumOff val="80000"/>
            </a:schemeClr>
          </a:solidFill>
        </p:spPr>
        <p:txBody>
          <a:bodyPr wrap="square" rtlCol="0">
            <a:spAutoFit/>
          </a:bodyPr>
          <a:lstStyle/>
          <a:p>
            <a:r>
              <a:rPr lang="en-GB" sz="1400" dirty="0"/>
              <a:t>Keurig trying to break “vicious circle” with income security</a:t>
            </a:r>
            <a:endParaRPr lang="en-US" sz="1400" dirty="0"/>
          </a:p>
        </p:txBody>
      </p:sp>
      <p:pic>
        <p:nvPicPr>
          <p:cNvPr id="26" name="Picture 25"/>
          <p:cNvPicPr>
            <a:picLocks noChangeAspect="1"/>
          </p:cNvPicPr>
          <p:nvPr/>
        </p:nvPicPr>
        <p:blipFill>
          <a:blip r:embed="rId4"/>
          <a:stretch>
            <a:fillRect/>
          </a:stretch>
        </p:blipFill>
        <p:spPr>
          <a:xfrm>
            <a:off x="9903948" y="329220"/>
            <a:ext cx="2177325" cy="1436583"/>
          </a:xfrm>
          <a:prstGeom prst="rect">
            <a:avLst/>
          </a:prstGeom>
        </p:spPr>
      </p:pic>
      <p:sp>
        <p:nvSpPr>
          <p:cNvPr id="28" name="TextBox 27"/>
          <p:cNvSpPr txBox="1"/>
          <p:nvPr/>
        </p:nvSpPr>
        <p:spPr>
          <a:xfrm>
            <a:off x="4981505" y="1420901"/>
            <a:ext cx="2957809" cy="1200329"/>
          </a:xfrm>
          <a:prstGeom prst="rect">
            <a:avLst/>
          </a:prstGeom>
          <a:noFill/>
        </p:spPr>
        <p:txBody>
          <a:bodyPr wrap="square" rtlCol="0">
            <a:spAutoFit/>
          </a:bodyPr>
          <a:lstStyle/>
          <a:p>
            <a:pPr marL="285750" indent="-285750">
              <a:buFont typeface="Calibri" panose="020F0502020204030204" pitchFamily="34" charset="0"/>
              <a:buChar char="."/>
            </a:pPr>
            <a:r>
              <a:rPr lang="en-US" dirty="0"/>
              <a:t>Access to Inputs </a:t>
            </a:r>
          </a:p>
          <a:p>
            <a:pPr marL="285750" indent="-285750">
              <a:buFont typeface="Calibri" panose="020F0502020204030204" pitchFamily="34" charset="0"/>
              <a:buChar char="."/>
            </a:pPr>
            <a:r>
              <a:rPr lang="en-US" dirty="0"/>
              <a:t>Microfinance </a:t>
            </a:r>
          </a:p>
          <a:p>
            <a:pPr marL="285750" indent="-285750">
              <a:buFont typeface="Calibri" panose="020F0502020204030204" pitchFamily="34" charset="0"/>
              <a:buChar char="."/>
            </a:pPr>
            <a:r>
              <a:rPr lang="en-US" dirty="0"/>
              <a:t>Business Skills Training </a:t>
            </a:r>
          </a:p>
          <a:p>
            <a:pPr marL="285750" indent="-285750">
              <a:buFont typeface="Calibri" panose="020F0502020204030204" pitchFamily="34" charset="0"/>
              <a:buChar char="."/>
            </a:pPr>
            <a:r>
              <a:rPr lang="en-US" dirty="0"/>
              <a:t>Technical Assistance </a:t>
            </a:r>
          </a:p>
        </p:txBody>
      </p:sp>
      <p:sp>
        <p:nvSpPr>
          <p:cNvPr id="29" name="TextBox 28"/>
          <p:cNvSpPr txBox="1"/>
          <p:nvPr/>
        </p:nvSpPr>
        <p:spPr>
          <a:xfrm>
            <a:off x="4981505" y="3423183"/>
            <a:ext cx="3526712" cy="923330"/>
          </a:xfrm>
          <a:prstGeom prst="rect">
            <a:avLst/>
          </a:prstGeom>
          <a:noFill/>
        </p:spPr>
        <p:txBody>
          <a:bodyPr wrap="square" rtlCol="0">
            <a:spAutoFit/>
          </a:bodyPr>
          <a:lstStyle/>
          <a:p>
            <a:pPr marL="171450" indent="-171450">
              <a:buFont typeface="Calibri" panose="020F0502020204030204" pitchFamily="34" charset="0"/>
              <a:buChar char="."/>
            </a:pPr>
            <a:r>
              <a:rPr lang="en-US" dirty="0"/>
              <a:t>Certification group commissioned </a:t>
            </a:r>
          </a:p>
          <a:p>
            <a:pPr marL="171450" indent="-171450">
              <a:buFont typeface="Calibri" panose="020F0502020204030204" pitchFamily="34" charset="0"/>
              <a:buChar char="."/>
            </a:pPr>
            <a:r>
              <a:rPr lang="en-IN" dirty="0"/>
              <a:t>Positive to Mixed Results Studies </a:t>
            </a:r>
          </a:p>
          <a:p>
            <a:pPr marL="171450" indent="-171450">
              <a:buFont typeface="Calibri" panose="020F0502020204030204" pitchFamily="34" charset="0"/>
              <a:buChar char="."/>
            </a:pPr>
            <a:r>
              <a:rPr lang="en-IN" dirty="0"/>
              <a:t>Mixed to Negative Results studies </a:t>
            </a:r>
          </a:p>
        </p:txBody>
      </p:sp>
      <p:sp>
        <p:nvSpPr>
          <p:cNvPr id="19" name="Left Brace 18"/>
          <p:cNvSpPr/>
          <p:nvPr/>
        </p:nvSpPr>
        <p:spPr>
          <a:xfrm>
            <a:off x="4831157" y="1473633"/>
            <a:ext cx="150348" cy="109406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1" name="Left Brace 40"/>
          <p:cNvSpPr/>
          <p:nvPr/>
        </p:nvSpPr>
        <p:spPr>
          <a:xfrm>
            <a:off x="4831157" y="3526971"/>
            <a:ext cx="150348" cy="8195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35" name="Straight Arrow Connector 34"/>
          <p:cNvCxnSpPr>
            <a:cxnSpLocks/>
            <a:endCxn id="19" idx="1"/>
          </p:cNvCxnSpPr>
          <p:nvPr/>
        </p:nvCxnSpPr>
        <p:spPr>
          <a:xfrm flipV="1">
            <a:off x="2733804" y="2020666"/>
            <a:ext cx="2097353" cy="1234169"/>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a:cxnSpLocks/>
          </p:cNvCxnSpPr>
          <p:nvPr/>
        </p:nvCxnSpPr>
        <p:spPr>
          <a:xfrm>
            <a:off x="2258006" y="3658766"/>
            <a:ext cx="2573151" cy="0"/>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cxnSp>
        <p:nvCxnSpPr>
          <p:cNvPr id="58" name="Straight Connector 57"/>
          <p:cNvCxnSpPr>
            <a:stCxn id="9" idx="1"/>
            <a:endCxn id="9" idx="1"/>
          </p:cNvCxnSpPr>
          <p:nvPr/>
        </p:nvCxnSpPr>
        <p:spPr>
          <a:xfrm>
            <a:off x="575049" y="1765803"/>
            <a:ext cx="0"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1" idx="1"/>
            <a:endCxn id="11" idx="1"/>
          </p:cNvCxnSpPr>
          <p:nvPr/>
        </p:nvCxnSpPr>
        <p:spPr>
          <a:xfrm>
            <a:off x="575049" y="238303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endCxn id="9" idx="1"/>
          </p:cNvCxnSpPr>
          <p:nvPr/>
        </p:nvCxnSpPr>
        <p:spPr>
          <a:xfrm>
            <a:off x="387424" y="1765803"/>
            <a:ext cx="187625"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a:cxnSpLocks/>
            <a:endCxn id="11" idx="1"/>
          </p:cNvCxnSpPr>
          <p:nvPr/>
        </p:nvCxnSpPr>
        <p:spPr>
          <a:xfrm>
            <a:off x="370205" y="2383033"/>
            <a:ext cx="204844" cy="0"/>
          </a:xfrm>
          <a:prstGeom prst="line">
            <a:avLst/>
          </a:prstGeom>
        </p:spPr>
        <p:style>
          <a:lnRef idx="1">
            <a:schemeClr val="dk1"/>
          </a:lnRef>
          <a:fillRef idx="0">
            <a:schemeClr val="dk1"/>
          </a:fillRef>
          <a:effectRef idx="0">
            <a:schemeClr val="dk1"/>
          </a:effectRef>
          <a:fontRef idx="minor">
            <a:schemeClr val="tx1"/>
          </a:fontRef>
        </p:style>
      </p:cxnSp>
      <p:sp>
        <p:nvSpPr>
          <p:cNvPr id="73" name="TextBox 72"/>
          <p:cNvSpPr txBox="1"/>
          <p:nvPr/>
        </p:nvSpPr>
        <p:spPr>
          <a:xfrm rot="16200000">
            <a:off x="-1120328" y="3648145"/>
            <a:ext cx="2665510" cy="369332"/>
          </a:xfrm>
          <a:prstGeom prst="rect">
            <a:avLst/>
          </a:prstGeom>
          <a:noFill/>
        </p:spPr>
        <p:txBody>
          <a:bodyPr wrap="square" rtlCol="0">
            <a:spAutoFit/>
          </a:bodyPr>
          <a:lstStyle/>
          <a:p>
            <a:r>
              <a:rPr lang="en-GB" i="1" dirty="0"/>
              <a:t>To be discussed in detail</a:t>
            </a:r>
            <a:endParaRPr lang="en-US" i="1" dirty="0"/>
          </a:p>
        </p:txBody>
      </p:sp>
      <p:sp>
        <p:nvSpPr>
          <p:cNvPr id="74" name="Footer Placeholder 73"/>
          <p:cNvSpPr>
            <a:spLocks noGrp="1"/>
          </p:cNvSpPr>
          <p:nvPr>
            <p:ph type="ftr" sz="quarter" idx="11"/>
          </p:nvPr>
        </p:nvSpPr>
        <p:spPr/>
        <p:txBody>
          <a:bodyPr/>
          <a:lstStyle/>
          <a:p>
            <a:r>
              <a:rPr lang="en-GB" dirty="0"/>
              <a:t>25</a:t>
            </a:r>
            <a:endParaRPr lang="en-US" dirty="0"/>
          </a:p>
        </p:txBody>
      </p:sp>
      <p:sp>
        <p:nvSpPr>
          <p:cNvPr id="75" name="Slide Number Placeholder 74"/>
          <p:cNvSpPr>
            <a:spLocks noGrp="1"/>
          </p:cNvSpPr>
          <p:nvPr>
            <p:ph type="sldNum" sz="quarter" idx="12"/>
          </p:nvPr>
        </p:nvSpPr>
        <p:spPr/>
        <p:txBody>
          <a:bodyPr/>
          <a:lstStyle/>
          <a:p>
            <a:fld id="{AE8145CD-6F84-4614-A724-6985D0CCAC7F}" type="slidenum">
              <a:rPr lang="en-US" smtClean="0"/>
              <a:t>26</a:t>
            </a:fld>
            <a:endParaRPr lang="en-US"/>
          </a:p>
        </p:txBody>
      </p:sp>
    </p:spTree>
    <p:extLst>
      <p:ext uri="{BB962C8B-B14F-4D97-AF65-F5344CB8AC3E}">
        <p14:creationId xmlns:p14="http://schemas.microsoft.com/office/powerpoint/2010/main" val="269171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2228" y="493486"/>
            <a:ext cx="1785258" cy="369332"/>
          </a:xfrm>
          <a:prstGeom prst="rect">
            <a:avLst/>
          </a:prstGeom>
          <a:solidFill>
            <a:schemeClr val="bg2"/>
          </a:solidFill>
        </p:spPr>
        <p:txBody>
          <a:bodyPr wrap="square" rtlCol="0">
            <a:spAutoFit/>
          </a:bodyPr>
          <a:lstStyle/>
          <a:p>
            <a:r>
              <a:rPr lang="en-GB" dirty="0"/>
              <a:t>Access to Inputs</a:t>
            </a:r>
            <a:endParaRPr lang="en-US" dirty="0"/>
          </a:p>
        </p:txBody>
      </p:sp>
      <p:sp>
        <p:nvSpPr>
          <p:cNvPr id="5" name="TextBox 4"/>
          <p:cNvSpPr txBox="1"/>
          <p:nvPr/>
        </p:nvSpPr>
        <p:spPr>
          <a:xfrm>
            <a:off x="2162629" y="396307"/>
            <a:ext cx="2987985" cy="1200329"/>
          </a:xfrm>
          <a:prstGeom prst="rect">
            <a:avLst/>
          </a:prstGeom>
          <a:solidFill>
            <a:schemeClr val="accent2">
              <a:lumMod val="20000"/>
              <a:lumOff val="80000"/>
            </a:schemeClr>
          </a:solidFill>
        </p:spPr>
        <p:txBody>
          <a:bodyPr wrap="square" rtlCol="0">
            <a:spAutoFit/>
          </a:bodyPr>
          <a:lstStyle/>
          <a:p>
            <a:r>
              <a:rPr lang="en-IN" dirty="0"/>
              <a:t>Adoption of GAPs : like hybrid seeds  and Giving farmers access to credit. </a:t>
            </a:r>
            <a:endParaRPr lang="en-US" dirty="0"/>
          </a:p>
          <a:p>
            <a:endParaRPr lang="en-US" dirty="0"/>
          </a:p>
        </p:txBody>
      </p:sp>
      <p:sp>
        <p:nvSpPr>
          <p:cNvPr id="6" name="TextBox 5"/>
          <p:cNvSpPr txBox="1"/>
          <p:nvPr/>
        </p:nvSpPr>
        <p:spPr>
          <a:xfrm>
            <a:off x="5295757" y="396307"/>
            <a:ext cx="1640116" cy="1200329"/>
          </a:xfrm>
          <a:prstGeom prst="rect">
            <a:avLst/>
          </a:prstGeom>
          <a:solidFill>
            <a:schemeClr val="accent6">
              <a:lumMod val="20000"/>
              <a:lumOff val="80000"/>
            </a:schemeClr>
          </a:solidFill>
        </p:spPr>
        <p:txBody>
          <a:bodyPr wrap="square" rtlCol="0">
            <a:spAutoFit/>
          </a:bodyPr>
          <a:lstStyle/>
          <a:p>
            <a:r>
              <a:rPr lang="en-GB" dirty="0"/>
              <a:t>Increasing in productivity &amp; Quality</a:t>
            </a:r>
            <a:endParaRPr lang="en-US" dirty="0"/>
          </a:p>
          <a:p>
            <a:endParaRPr lang="en-US" dirty="0"/>
          </a:p>
        </p:txBody>
      </p:sp>
      <p:pic>
        <p:nvPicPr>
          <p:cNvPr id="7" name="Picture 6"/>
          <p:cNvPicPr>
            <a:picLocks noChangeAspect="1"/>
          </p:cNvPicPr>
          <p:nvPr/>
        </p:nvPicPr>
        <p:blipFill>
          <a:blip r:embed="rId2"/>
          <a:stretch>
            <a:fillRect/>
          </a:stretch>
        </p:blipFill>
        <p:spPr>
          <a:xfrm>
            <a:off x="7355144" y="357255"/>
            <a:ext cx="4760246" cy="2764169"/>
          </a:xfrm>
          <a:prstGeom prst="rect">
            <a:avLst/>
          </a:prstGeom>
        </p:spPr>
      </p:pic>
      <p:sp>
        <p:nvSpPr>
          <p:cNvPr id="9" name="TextBox 8"/>
          <p:cNvSpPr txBox="1"/>
          <p:nvPr/>
        </p:nvSpPr>
        <p:spPr>
          <a:xfrm>
            <a:off x="290317" y="2028444"/>
            <a:ext cx="1538515" cy="369332"/>
          </a:xfrm>
          <a:prstGeom prst="rect">
            <a:avLst/>
          </a:prstGeom>
          <a:solidFill>
            <a:schemeClr val="bg2"/>
          </a:solidFill>
        </p:spPr>
        <p:txBody>
          <a:bodyPr wrap="square" rtlCol="0">
            <a:spAutoFit/>
          </a:bodyPr>
          <a:lstStyle/>
          <a:p>
            <a:r>
              <a:rPr lang="en-GB" dirty="0"/>
              <a:t>Microfinance</a:t>
            </a:r>
            <a:endParaRPr lang="en-US" dirty="0"/>
          </a:p>
        </p:txBody>
      </p:sp>
      <p:sp>
        <p:nvSpPr>
          <p:cNvPr id="10" name="TextBox 9"/>
          <p:cNvSpPr txBox="1"/>
          <p:nvPr/>
        </p:nvSpPr>
        <p:spPr>
          <a:xfrm>
            <a:off x="2077593" y="1921095"/>
            <a:ext cx="3120571" cy="1200329"/>
          </a:xfrm>
          <a:prstGeom prst="rect">
            <a:avLst/>
          </a:prstGeom>
          <a:solidFill>
            <a:schemeClr val="accent2">
              <a:lumMod val="20000"/>
              <a:lumOff val="80000"/>
            </a:schemeClr>
          </a:solidFill>
        </p:spPr>
        <p:txBody>
          <a:bodyPr wrap="square" rtlCol="0">
            <a:spAutoFit/>
          </a:bodyPr>
          <a:lstStyle/>
          <a:p>
            <a:r>
              <a:rPr lang="en-IN" dirty="0"/>
              <a:t>Empowering smallholder farmers to gain access to credit on their own, and reinvesting micro-credit into farms </a:t>
            </a:r>
            <a:endParaRPr lang="en-US" dirty="0"/>
          </a:p>
        </p:txBody>
      </p:sp>
      <p:sp>
        <p:nvSpPr>
          <p:cNvPr id="11" name="TextBox 10"/>
          <p:cNvSpPr txBox="1"/>
          <p:nvPr/>
        </p:nvSpPr>
        <p:spPr>
          <a:xfrm>
            <a:off x="5295757" y="1864247"/>
            <a:ext cx="1609036" cy="923330"/>
          </a:xfrm>
          <a:prstGeom prst="rect">
            <a:avLst/>
          </a:prstGeom>
          <a:solidFill>
            <a:schemeClr val="accent6">
              <a:lumMod val="20000"/>
              <a:lumOff val="80000"/>
            </a:schemeClr>
          </a:solidFill>
        </p:spPr>
        <p:txBody>
          <a:bodyPr wrap="square" rtlCol="0">
            <a:spAutoFit/>
          </a:bodyPr>
          <a:lstStyle/>
          <a:p>
            <a:r>
              <a:rPr lang="en-IN" dirty="0"/>
              <a:t>Increased investment in farms</a:t>
            </a:r>
            <a:endParaRPr lang="en-US" dirty="0"/>
          </a:p>
        </p:txBody>
      </p:sp>
      <p:sp>
        <p:nvSpPr>
          <p:cNvPr id="12" name="TextBox 11"/>
          <p:cNvSpPr txBox="1"/>
          <p:nvPr/>
        </p:nvSpPr>
        <p:spPr>
          <a:xfrm>
            <a:off x="290317" y="3458674"/>
            <a:ext cx="1538515" cy="646331"/>
          </a:xfrm>
          <a:prstGeom prst="rect">
            <a:avLst/>
          </a:prstGeom>
          <a:solidFill>
            <a:schemeClr val="bg2"/>
          </a:solidFill>
        </p:spPr>
        <p:txBody>
          <a:bodyPr wrap="square" rtlCol="0">
            <a:spAutoFit/>
          </a:bodyPr>
          <a:lstStyle/>
          <a:p>
            <a:r>
              <a:rPr lang="en-GB" dirty="0"/>
              <a:t>Business Skills Training</a:t>
            </a:r>
            <a:endParaRPr lang="en-US" dirty="0"/>
          </a:p>
        </p:txBody>
      </p:sp>
      <p:sp>
        <p:nvSpPr>
          <p:cNvPr id="13" name="TextBox 12"/>
          <p:cNvSpPr txBox="1"/>
          <p:nvPr/>
        </p:nvSpPr>
        <p:spPr>
          <a:xfrm>
            <a:off x="2024187" y="3447012"/>
            <a:ext cx="3227382" cy="923330"/>
          </a:xfrm>
          <a:prstGeom prst="rect">
            <a:avLst/>
          </a:prstGeom>
          <a:solidFill>
            <a:schemeClr val="accent4">
              <a:lumMod val="20000"/>
              <a:lumOff val="80000"/>
            </a:schemeClr>
          </a:solidFill>
        </p:spPr>
        <p:txBody>
          <a:bodyPr wrap="square" rtlCol="0">
            <a:spAutoFit/>
          </a:bodyPr>
          <a:lstStyle/>
          <a:p>
            <a:r>
              <a:rPr lang="en-IN" dirty="0"/>
              <a:t>Enabling farmers to both manage their farms and demand a better price for their product</a:t>
            </a:r>
            <a:endParaRPr lang="en-US" dirty="0"/>
          </a:p>
        </p:txBody>
      </p:sp>
      <p:sp>
        <p:nvSpPr>
          <p:cNvPr id="14" name="TextBox 13"/>
          <p:cNvSpPr txBox="1"/>
          <p:nvPr/>
        </p:nvSpPr>
        <p:spPr>
          <a:xfrm>
            <a:off x="5251569" y="3383828"/>
            <a:ext cx="1217150" cy="646331"/>
          </a:xfrm>
          <a:prstGeom prst="rect">
            <a:avLst/>
          </a:prstGeom>
          <a:solidFill>
            <a:schemeClr val="accent6">
              <a:lumMod val="20000"/>
              <a:lumOff val="80000"/>
            </a:schemeClr>
          </a:solidFill>
        </p:spPr>
        <p:txBody>
          <a:bodyPr wrap="square" rtlCol="0">
            <a:spAutoFit/>
          </a:bodyPr>
          <a:lstStyle/>
          <a:p>
            <a:r>
              <a:rPr lang="en-IN" dirty="0"/>
              <a:t>Improved Livelihood</a:t>
            </a:r>
            <a:endParaRPr lang="en-US" dirty="0"/>
          </a:p>
        </p:txBody>
      </p:sp>
      <p:sp>
        <p:nvSpPr>
          <p:cNvPr id="15" name="TextBox 14"/>
          <p:cNvSpPr txBox="1"/>
          <p:nvPr/>
        </p:nvSpPr>
        <p:spPr>
          <a:xfrm>
            <a:off x="290317" y="4695930"/>
            <a:ext cx="1436883" cy="646331"/>
          </a:xfrm>
          <a:prstGeom prst="rect">
            <a:avLst/>
          </a:prstGeom>
          <a:solidFill>
            <a:schemeClr val="bg2"/>
          </a:solidFill>
        </p:spPr>
        <p:txBody>
          <a:bodyPr wrap="square" rtlCol="0">
            <a:spAutoFit/>
          </a:bodyPr>
          <a:lstStyle/>
          <a:p>
            <a:r>
              <a:rPr lang="en-GB" dirty="0"/>
              <a:t>Technical Assistance</a:t>
            </a:r>
            <a:endParaRPr lang="en-US" dirty="0"/>
          </a:p>
        </p:txBody>
      </p:sp>
      <p:sp>
        <p:nvSpPr>
          <p:cNvPr id="16" name="TextBox 15"/>
          <p:cNvSpPr txBox="1"/>
          <p:nvPr/>
        </p:nvSpPr>
        <p:spPr>
          <a:xfrm>
            <a:off x="2012831" y="4695930"/>
            <a:ext cx="3013294" cy="923330"/>
          </a:xfrm>
          <a:prstGeom prst="rect">
            <a:avLst/>
          </a:prstGeom>
          <a:solidFill>
            <a:schemeClr val="accent2">
              <a:lumMod val="20000"/>
              <a:lumOff val="80000"/>
            </a:schemeClr>
          </a:solidFill>
        </p:spPr>
        <p:txBody>
          <a:bodyPr wrap="square" rtlCol="0">
            <a:spAutoFit/>
          </a:bodyPr>
          <a:lstStyle/>
          <a:p>
            <a:r>
              <a:rPr lang="en-IN" dirty="0"/>
              <a:t>Monitoring farmers creditworthiness, and tracking farmers’ willingness to pay</a:t>
            </a:r>
          </a:p>
        </p:txBody>
      </p:sp>
      <p:sp>
        <p:nvSpPr>
          <p:cNvPr id="17" name="TextBox 16"/>
          <p:cNvSpPr txBox="1"/>
          <p:nvPr/>
        </p:nvSpPr>
        <p:spPr>
          <a:xfrm>
            <a:off x="5207645" y="4642154"/>
            <a:ext cx="1785259" cy="646331"/>
          </a:xfrm>
          <a:prstGeom prst="rect">
            <a:avLst/>
          </a:prstGeom>
          <a:solidFill>
            <a:schemeClr val="accent6">
              <a:lumMod val="20000"/>
              <a:lumOff val="80000"/>
            </a:schemeClr>
          </a:solidFill>
        </p:spPr>
        <p:txBody>
          <a:bodyPr wrap="square" rtlCol="0">
            <a:spAutoFit/>
          </a:bodyPr>
          <a:lstStyle/>
          <a:p>
            <a:r>
              <a:rPr lang="en-IN" dirty="0"/>
              <a:t>Increased Income Security</a:t>
            </a:r>
            <a:endParaRPr lang="en-US" dirty="0"/>
          </a:p>
        </p:txBody>
      </p:sp>
      <p:pic>
        <p:nvPicPr>
          <p:cNvPr id="18" name="Picture 17"/>
          <p:cNvPicPr>
            <a:picLocks noChangeAspect="1"/>
          </p:cNvPicPr>
          <p:nvPr/>
        </p:nvPicPr>
        <p:blipFill>
          <a:blip r:embed="rId3"/>
          <a:stretch>
            <a:fillRect/>
          </a:stretch>
        </p:blipFill>
        <p:spPr>
          <a:xfrm>
            <a:off x="7278535" y="3127225"/>
            <a:ext cx="4913465" cy="3676190"/>
          </a:xfrm>
          <a:prstGeom prst="rect">
            <a:avLst/>
          </a:prstGeom>
        </p:spPr>
      </p:pic>
      <p:sp>
        <p:nvSpPr>
          <p:cNvPr id="19" name="TextBox 18"/>
          <p:cNvSpPr txBox="1"/>
          <p:nvPr/>
        </p:nvSpPr>
        <p:spPr>
          <a:xfrm>
            <a:off x="4572769" y="46181"/>
            <a:ext cx="3055009" cy="369332"/>
          </a:xfrm>
          <a:prstGeom prst="rect">
            <a:avLst/>
          </a:prstGeom>
          <a:noFill/>
        </p:spPr>
        <p:txBody>
          <a:bodyPr wrap="square" rtlCol="0">
            <a:spAutoFit/>
          </a:bodyPr>
          <a:lstStyle/>
          <a:p>
            <a:r>
              <a:rPr lang="en-GB" dirty="0"/>
              <a:t>Impact of  ‘Theory Of Change’</a:t>
            </a:r>
            <a:endParaRPr lang="en-US" dirty="0"/>
          </a:p>
        </p:txBody>
      </p:sp>
      <p:sp>
        <p:nvSpPr>
          <p:cNvPr id="21" name="TextBox 20"/>
          <p:cNvSpPr txBox="1"/>
          <p:nvPr/>
        </p:nvSpPr>
        <p:spPr>
          <a:xfrm>
            <a:off x="232228" y="40227"/>
            <a:ext cx="2027583" cy="369332"/>
          </a:xfrm>
          <a:prstGeom prst="rect">
            <a:avLst/>
          </a:prstGeom>
          <a:solidFill>
            <a:schemeClr val="accent6">
              <a:lumMod val="40000"/>
              <a:lumOff val="60000"/>
            </a:schemeClr>
          </a:solidFill>
        </p:spPr>
        <p:txBody>
          <a:bodyPr wrap="square" rtlCol="0">
            <a:spAutoFit/>
          </a:bodyPr>
          <a:lstStyle/>
          <a:p>
            <a:r>
              <a:rPr lang="en-GB" dirty="0"/>
              <a:t>Extension Services</a:t>
            </a:r>
            <a:endParaRPr lang="en-US" dirty="0"/>
          </a:p>
        </p:txBody>
      </p:sp>
      <p:sp>
        <p:nvSpPr>
          <p:cNvPr id="22" name="Footer Placeholder 21"/>
          <p:cNvSpPr>
            <a:spLocks noGrp="1"/>
          </p:cNvSpPr>
          <p:nvPr>
            <p:ph type="ftr" sz="quarter" idx="11"/>
          </p:nvPr>
        </p:nvSpPr>
        <p:spPr/>
        <p:txBody>
          <a:bodyPr/>
          <a:lstStyle/>
          <a:p>
            <a:r>
              <a:rPr lang="en-GB" dirty="0"/>
              <a:t>26</a:t>
            </a:r>
            <a:endParaRPr lang="en-US" dirty="0"/>
          </a:p>
        </p:txBody>
      </p:sp>
      <p:sp>
        <p:nvSpPr>
          <p:cNvPr id="23" name="Slide Number Placeholder 22"/>
          <p:cNvSpPr>
            <a:spLocks noGrp="1"/>
          </p:cNvSpPr>
          <p:nvPr>
            <p:ph type="sldNum" sz="quarter" idx="12"/>
          </p:nvPr>
        </p:nvSpPr>
        <p:spPr/>
        <p:txBody>
          <a:bodyPr/>
          <a:lstStyle/>
          <a:p>
            <a:fld id="{AE8145CD-6F84-4614-A724-6985D0CCAC7F}" type="slidenum">
              <a:rPr lang="en-US" smtClean="0"/>
              <a:t>27</a:t>
            </a:fld>
            <a:endParaRPr lang="en-US"/>
          </a:p>
        </p:txBody>
      </p:sp>
    </p:spTree>
    <p:extLst>
      <p:ext uri="{BB962C8B-B14F-4D97-AF65-F5344CB8AC3E}">
        <p14:creationId xmlns:p14="http://schemas.microsoft.com/office/powerpoint/2010/main" val="1985858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7712" y="852322"/>
            <a:ext cx="2148115" cy="646331"/>
          </a:xfrm>
          <a:prstGeom prst="rect">
            <a:avLst/>
          </a:prstGeom>
          <a:solidFill>
            <a:schemeClr val="bg2"/>
          </a:solidFill>
        </p:spPr>
        <p:txBody>
          <a:bodyPr wrap="square" rtlCol="0">
            <a:spAutoFit/>
          </a:bodyPr>
          <a:lstStyle/>
          <a:p>
            <a:r>
              <a:rPr lang="en-GB" dirty="0"/>
              <a:t>Certification Group Commissioned</a:t>
            </a:r>
            <a:endParaRPr lang="en-US" dirty="0"/>
          </a:p>
        </p:txBody>
      </p:sp>
      <p:pic>
        <p:nvPicPr>
          <p:cNvPr id="5" name="Picture 4"/>
          <p:cNvPicPr>
            <a:picLocks noChangeAspect="1"/>
          </p:cNvPicPr>
          <p:nvPr/>
        </p:nvPicPr>
        <p:blipFill>
          <a:blip r:embed="rId3"/>
          <a:stretch>
            <a:fillRect/>
          </a:stretch>
        </p:blipFill>
        <p:spPr>
          <a:xfrm>
            <a:off x="9845420" y="349070"/>
            <a:ext cx="2213703" cy="1006505"/>
          </a:xfrm>
          <a:prstGeom prst="rect">
            <a:avLst/>
          </a:prstGeom>
        </p:spPr>
      </p:pic>
      <p:sp>
        <p:nvSpPr>
          <p:cNvPr id="6" name="TextBox 5"/>
          <p:cNvSpPr txBox="1"/>
          <p:nvPr/>
        </p:nvSpPr>
        <p:spPr>
          <a:xfrm>
            <a:off x="2448022" y="848301"/>
            <a:ext cx="3657601" cy="1600438"/>
          </a:xfrm>
          <a:prstGeom prst="rect">
            <a:avLst/>
          </a:prstGeom>
          <a:solidFill>
            <a:schemeClr val="accent2">
              <a:lumMod val="20000"/>
              <a:lumOff val="80000"/>
            </a:schemeClr>
          </a:solidFill>
        </p:spPr>
        <p:txBody>
          <a:bodyPr wrap="square" rtlCol="0">
            <a:spAutoFit/>
          </a:bodyPr>
          <a:lstStyle/>
          <a:p>
            <a:r>
              <a:rPr lang="en-IN" sz="1400" dirty="0"/>
              <a:t>Coffee certification programs such as Fairtrade International Rainforest Alliance</a:t>
            </a:r>
          </a:p>
          <a:p>
            <a:endParaRPr lang="en-IN" sz="1400" dirty="0"/>
          </a:p>
          <a:p>
            <a:r>
              <a:rPr lang="en-IN" sz="1400" dirty="0"/>
              <a:t>                                  And </a:t>
            </a:r>
          </a:p>
          <a:p>
            <a:endParaRPr lang="en-IN" sz="1400" dirty="0"/>
          </a:p>
          <a:p>
            <a:r>
              <a:rPr lang="en-IN" sz="1400" dirty="0"/>
              <a:t>Responsible sourcing guidelines which provide : fair wages, no forced or child </a:t>
            </a:r>
            <a:r>
              <a:rPr lang="en-IN" sz="1400" dirty="0" err="1"/>
              <a:t>labor</a:t>
            </a:r>
            <a:r>
              <a:rPr lang="en-IN" sz="1400" dirty="0"/>
              <a:t> etc.</a:t>
            </a:r>
            <a:endParaRPr lang="en-US" sz="1400" dirty="0"/>
          </a:p>
        </p:txBody>
      </p:sp>
      <p:sp>
        <p:nvSpPr>
          <p:cNvPr id="7" name="TextBox 6"/>
          <p:cNvSpPr txBox="1"/>
          <p:nvPr/>
        </p:nvSpPr>
        <p:spPr>
          <a:xfrm>
            <a:off x="6170936" y="848301"/>
            <a:ext cx="2786744" cy="646331"/>
          </a:xfrm>
          <a:prstGeom prst="rect">
            <a:avLst/>
          </a:prstGeom>
          <a:solidFill>
            <a:schemeClr val="accent6">
              <a:lumMod val="20000"/>
              <a:lumOff val="80000"/>
            </a:schemeClr>
          </a:solidFill>
        </p:spPr>
        <p:txBody>
          <a:bodyPr wrap="square" rtlCol="0">
            <a:spAutoFit/>
          </a:bodyPr>
          <a:lstStyle/>
          <a:p>
            <a:r>
              <a:rPr lang="en-GB" dirty="0"/>
              <a:t>Shared Value Across Supply Chain</a:t>
            </a:r>
            <a:endParaRPr lang="en-US" dirty="0"/>
          </a:p>
        </p:txBody>
      </p:sp>
      <p:sp>
        <p:nvSpPr>
          <p:cNvPr id="8" name="TextBox 7"/>
          <p:cNvSpPr txBox="1"/>
          <p:nvPr/>
        </p:nvSpPr>
        <p:spPr>
          <a:xfrm>
            <a:off x="217712" y="2980677"/>
            <a:ext cx="2061030" cy="646331"/>
          </a:xfrm>
          <a:prstGeom prst="rect">
            <a:avLst/>
          </a:prstGeom>
          <a:solidFill>
            <a:schemeClr val="bg2"/>
          </a:solidFill>
        </p:spPr>
        <p:txBody>
          <a:bodyPr wrap="square" rtlCol="0">
            <a:spAutoFit/>
          </a:bodyPr>
          <a:lstStyle/>
          <a:p>
            <a:r>
              <a:rPr lang="en-GB" dirty="0"/>
              <a:t>Positive to Mixed Result Studies</a:t>
            </a:r>
            <a:endParaRPr lang="en-US" dirty="0"/>
          </a:p>
        </p:txBody>
      </p:sp>
      <p:sp>
        <p:nvSpPr>
          <p:cNvPr id="9" name="TextBox 8"/>
          <p:cNvSpPr txBox="1"/>
          <p:nvPr/>
        </p:nvSpPr>
        <p:spPr>
          <a:xfrm>
            <a:off x="2448021" y="2867338"/>
            <a:ext cx="3657601" cy="738664"/>
          </a:xfrm>
          <a:prstGeom prst="rect">
            <a:avLst/>
          </a:prstGeom>
          <a:solidFill>
            <a:schemeClr val="accent2">
              <a:lumMod val="20000"/>
              <a:lumOff val="80000"/>
            </a:schemeClr>
          </a:solidFill>
        </p:spPr>
        <p:txBody>
          <a:bodyPr wrap="square" rtlCol="0">
            <a:spAutoFit/>
          </a:bodyPr>
          <a:lstStyle/>
          <a:p>
            <a:r>
              <a:rPr lang="en-IN" sz="1400" b="1" dirty="0"/>
              <a:t>Only 50% effective </a:t>
            </a:r>
            <a:r>
              <a:rPr lang="en-IN" sz="1400" dirty="0"/>
              <a:t>: Certification could provide opportunities for farm and livelihood betterment</a:t>
            </a:r>
            <a:endParaRPr lang="en-US" sz="1400" dirty="0"/>
          </a:p>
        </p:txBody>
      </p:sp>
      <p:sp>
        <p:nvSpPr>
          <p:cNvPr id="10" name="TextBox 9"/>
          <p:cNvSpPr txBox="1"/>
          <p:nvPr/>
        </p:nvSpPr>
        <p:spPr>
          <a:xfrm>
            <a:off x="6105622" y="2741608"/>
            <a:ext cx="3048000" cy="923330"/>
          </a:xfrm>
          <a:prstGeom prst="rect">
            <a:avLst/>
          </a:prstGeom>
          <a:solidFill>
            <a:schemeClr val="accent6">
              <a:lumMod val="20000"/>
              <a:lumOff val="80000"/>
            </a:schemeClr>
          </a:solidFill>
        </p:spPr>
        <p:txBody>
          <a:bodyPr wrap="square" rtlCol="0">
            <a:spAutoFit/>
          </a:bodyPr>
          <a:lstStyle/>
          <a:p>
            <a:r>
              <a:rPr lang="en-IN" dirty="0"/>
              <a:t> True change only comes from a more wholescale approach to improving livelihoods.</a:t>
            </a:r>
            <a:endParaRPr lang="en-US" dirty="0"/>
          </a:p>
        </p:txBody>
      </p:sp>
      <p:sp>
        <p:nvSpPr>
          <p:cNvPr id="11" name="TextBox 10"/>
          <p:cNvSpPr txBox="1"/>
          <p:nvPr/>
        </p:nvSpPr>
        <p:spPr>
          <a:xfrm>
            <a:off x="217712" y="4439607"/>
            <a:ext cx="2061030" cy="646331"/>
          </a:xfrm>
          <a:prstGeom prst="rect">
            <a:avLst/>
          </a:prstGeom>
          <a:solidFill>
            <a:schemeClr val="bg2"/>
          </a:solidFill>
        </p:spPr>
        <p:txBody>
          <a:bodyPr wrap="square" rtlCol="0">
            <a:spAutoFit/>
          </a:bodyPr>
          <a:lstStyle/>
          <a:p>
            <a:r>
              <a:rPr lang="en-GB" dirty="0"/>
              <a:t>Mixed to Negative Result Studies</a:t>
            </a:r>
            <a:endParaRPr lang="en-US" dirty="0"/>
          </a:p>
        </p:txBody>
      </p:sp>
      <p:sp>
        <p:nvSpPr>
          <p:cNvPr id="12" name="TextBox 11"/>
          <p:cNvSpPr txBox="1"/>
          <p:nvPr/>
        </p:nvSpPr>
        <p:spPr>
          <a:xfrm>
            <a:off x="2365827" y="4347275"/>
            <a:ext cx="3701144" cy="954107"/>
          </a:xfrm>
          <a:prstGeom prst="rect">
            <a:avLst/>
          </a:prstGeom>
          <a:solidFill>
            <a:schemeClr val="accent2">
              <a:lumMod val="20000"/>
              <a:lumOff val="80000"/>
            </a:schemeClr>
          </a:solidFill>
        </p:spPr>
        <p:txBody>
          <a:bodyPr wrap="square" rtlCol="0">
            <a:spAutoFit/>
          </a:bodyPr>
          <a:lstStyle/>
          <a:p>
            <a:r>
              <a:rPr lang="en-IN" sz="1400" b="1" dirty="0"/>
              <a:t>Less Than 50% effective </a:t>
            </a:r>
            <a:r>
              <a:rPr lang="en-IN" sz="1400" dirty="0"/>
              <a:t>: Certifications or responsible sourcing guidelines, are not enough to guarantee any kind of income security or livelihood improvements</a:t>
            </a:r>
            <a:endParaRPr lang="en-US" sz="1400" dirty="0"/>
          </a:p>
        </p:txBody>
      </p:sp>
      <p:sp>
        <p:nvSpPr>
          <p:cNvPr id="13" name="TextBox 12"/>
          <p:cNvSpPr txBox="1"/>
          <p:nvPr/>
        </p:nvSpPr>
        <p:spPr>
          <a:xfrm>
            <a:off x="6124249" y="4301107"/>
            <a:ext cx="2917372" cy="923330"/>
          </a:xfrm>
          <a:prstGeom prst="rect">
            <a:avLst/>
          </a:prstGeom>
          <a:solidFill>
            <a:schemeClr val="accent6">
              <a:lumMod val="20000"/>
              <a:lumOff val="80000"/>
            </a:schemeClr>
          </a:solidFill>
        </p:spPr>
        <p:txBody>
          <a:bodyPr wrap="square" rtlCol="0">
            <a:spAutoFit/>
          </a:bodyPr>
          <a:lstStyle/>
          <a:p>
            <a:r>
              <a:rPr lang="en-IN" dirty="0"/>
              <a:t>A diversified, multifaceted strategy on improving livelihoods is critical. </a:t>
            </a:r>
            <a:endParaRPr lang="en-US" dirty="0"/>
          </a:p>
        </p:txBody>
      </p:sp>
      <p:pic>
        <p:nvPicPr>
          <p:cNvPr id="2050" name="Picture 2" descr="https://ssir.org/images/digital_edition/CS_-_Fair_Trade_char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8335" y="1355575"/>
            <a:ext cx="2300787" cy="36953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987070" y="5039772"/>
            <a:ext cx="2072051" cy="523220"/>
          </a:xfrm>
          <a:prstGeom prst="rect">
            <a:avLst/>
          </a:prstGeom>
          <a:solidFill>
            <a:schemeClr val="accent2">
              <a:lumMod val="20000"/>
              <a:lumOff val="80000"/>
            </a:schemeClr>
          </a:solidFill>
        </p:spPr>
        <p:txBody>
          <a:bodyPr wrap="square" rtlCol="0">
            <a:spAutoFit/>
          </a:bodyPr>
          <a:lstStyle/>
          <a:p>
            <a:r>
              <a:rPr lang="en-GB" sz="1400" dirty="0"/>
              <a:t>% annual growth in imports is not increasing</a:t>
            </a:r>
            <a:endParaRPr lang="en-US" sz="1400" dirty="0"/>
          </a:p>
        </p:txBody>
      </p:sp>
      <p:sp>
        <p:nvSpPr>
          <p:cNvPr id="15" name="TextBox 14"/>
          <p:cNvSpPr txBox="1"/>
          <p:nvPr/>
        </p:nvSpPr>
        <p:spPr>
          <a:xfrm>
            <a:off x="1662199" y="138013"/>
            <a:ext cx="9064490" cy="369332"/>
          </a:xfrm>
          <a:prstGeom prst="rect">
            <a:avLst/>
          </a:prstGeom>
          <a:noFill/>
        </p:spPr>
        <p:txBody>
          <a:bodyPr wrap="square" rtlCol="0">
            <a:spAutoFit/>
          </a:bodyPr>
          <a:lstStyle/>
          <a:p>
            <a:r>
              <a:rPr lang="en-GB" i="1" dirty="0"/>
              <a:t>Not much statistical evidence on how ‘Certification’ is helping farmers improve their livelihood</a:t>
            </a:r>
            <a:endParaRPr lang="en-US" i="1" dirty="0"/>
          </a:p>
        </p:txBody>
      </p:sp>
      <p:sp>
        <p:nvSpPr>
          <p:cNvPr id="16" name="TextBox 15"/>
          <p:cNvSpPr txBox="1"/>
          <p:nvPr/>
        </p:nvSpPr>
        <p:spPr>
          <a:xfrm>
            <a:off x="217712" y="164404"/>
            <a:ext cx="1444487" cy="369332"/>
          </a:xfrm>
          <a:prstGeom prst="rect">
            <a:avLst/>
          </a:prstGeom>
          <a:solidFill>
            <a:schemeClr val="accent6">
              <a:lumMod val="20000"/>
              <a:lumOff val="80000"/>
            </a:schemeClr>
          </a:solidFill>
        </p:spPr>
        <p:txBody>
          <a:bodyPr wrap="square" rtlCol="0">
            <a:spAutoFit/>
          </a:bodyPr>
          <a:lstStyle/>
          <a:p>
            <a:r>
              <a:rPr lang="en-GB" dirty="0"/>
              <a:t>Certification</a:t>
            </a:r>
            <a:endParaRPr lang="en-US" dirty="0"/>
          </a:p>
        </p:txBody>
      </p:sp>
      <p:sp>
        <p:nvSpPr>
          <p:cNvPr id="17" name="Footer Placeholder 16"/>
          <p:cNvSpPr>
            <a:spLocks noGrp="1"/>
          </p:cNvSpPr>
          <p:nvPr>
            <p:ph type="ftr" sz="quarter" idx="11"/>
          </p:nvPr>
        </p:nvSpPr>
        <p:spPr/>
        <p:txBody>
          <a:bodyPr/>
          <a:lstStyle/>
          <a:p>
            <a:r>
              <a:rPr lang="en-GB" dirty="0"/>
              <a:t>27</a:t>
            </a:r>
            <a:endParaRPr lang="en-US" dirty="0"/>
          </a:p>
        </p:txBody>
      </p:sp>
      <p:sp>
        <p:nvSpPr>
          <p:cNvPr id="18" name="Slide Number Placeholder 17"/>
          <p:cNvSpPr>
            <a:spLocks noGrp="1"/>
          </p:cNvSpPr>
          <p:nvPr>
            <p:ph type="sldNum" sz="quarter" idx="12"/>
          </p:nvPr>
        </p:nvSpPr>
        <p:spPr/>
        <p:txBody>
          <a:bodyPr/>
          <a:lstStyle/>
          <a:p>
            <a:fld id="{AE8145CD-6F84-4614-A724-6985D0CCAC7F}" type="slidenum">
              <a:rPr lang="en-US" smtClean="0"/>
              <a:t>28</a:t>
            </a:fld>
            <a:endParaRPr lang="en-US"/>
          </a:p>
        </p:txBody>
      </p:sp>
    </p:spTree>
    <p:extLst>
      <p:ext uri="{BB962C8B-B14F-4D97-AF65-F5344CB8AC3E}">
        <p14:creationId xmlns:p14="http://schemas.microsoft.com/office/powerpoint/2010/main" val="157276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3419" y="145953"/>
            <a:ext cx="2105323" cy="855534"/>
          </a:xfrm>
          <a:prstGeom prst="rect">
            <a:avLst/>
          </a:prstGeom>
        </p:spPr>
      </p:pic>
      <p:sp>
        <p:nvSpPr>
          <p:cNvPr id="6" name="TextBox 5"/>
          <p:cNvSpPr txBox="1"/>
          <p:nvPr/>
        </p:nvSpPr>
        <p:spPr>
          <a:xfrm>
            <a:off x="116115" y="573720"/>
            <a:ext cx="2989942" cy="369332"/>
          </a:xfrm>
          <a:prstGeom prst="rect">
            <a:avLst/>
          </a:prstGeom>
          <a:solidFill>
            <a:schemeClr val="accent1">
              <a:lumMod val="20000"/>
              <a:lumOff val="80000"/>
            </a:schemeClr>
          </a:solidFill>
        </p:spPr>
        <p:txBody>
          <a:bodyPr wrap="square" rtlCol="0">
            <a:spAutoFit/>
          </a:bodyPr>
          <a:lstStyle/>
          <a:p>
            <a:r>
              <a:rPr lang="en-GB" dirty="0"/>
              <a:t>Environmental Sustainability</a:t>
            </a:r>
            <a:endParaRPr lang="en-US" dirty="0"/>
          </a:p>
        </p:txBody>
      </p:sp>
      <p:sp>
        <p:nvSpPr>
          <p:cNvPr id="7" name="TextBox 6"/>
          <p:cNvSpPr txBox="1"/>
          <p:nvPr/>
        </p:nvSpPr>
        <p:spPr>
          <a:xfrm>
            <a:off x="420913" y="1480457"/>
            <a:ext cx="5065487" cy="2585323"/>
          </a:xfrm>
          <a:prstGeom prst="rect">
            <a:avLst/>
          </a:prstGeom>
          <a:noFill/>
        </p:spPr>
        <p:txBody>
          <a:bodyPr wrap="square" rtlCol="0">
            <a:spAutoFit/>
          </a:bodyPr>
          <a:lstStyle/>
          <a:p>
            <a:r>
              <a:rPr lang="en-IN" i="1" dirty="0"/>
              <a:t>A ‘yield gap’ - the difference between potential and actual yield - widens as the provisioning of ecosystem services diminishes, e.g. lack of water, lack or imbalance of nutrients, pest damage, weed competition and lack of pollination. </a:t>
            </a:r>
          </a:p>
          <a:p>
            <a:endParaRPr lang="en-IN" i="1" dirty="0"/>
          </a:p>
          <a:p>
            <a:r>
              <a:rPr lang="en-IN" i="1" dirty="0"/>
              <a:t>The necessary investment to close this yield gap through inputs, such as (artificial) fertilizers and pesticides, increases as ecosystem services decline </a:t>
            </a:r>
            <a:endParaRPr lang="en-US" dirty="0"/>
          </a:p>
        </p:txBody>
      </p:sp>
      <p:pic>
        <p:nvPicPr>
          <p:cNvPr id="8" name="Picture 7"/>
          <p:cNvPicPr>
            <a:picLocks noChangeAspect="1"/>
          </p:cNvPicPr>
          <p:nvPr/>
        </p:nvPicPr>
        <p:blipFill>
          <a:blip r:embed="rId3"/>
          <a:stretch>
            <a:fillRect/>
          </a:stretch>
        </p:blipFill>
        <p:spPr>
          <a:xfrm>
            <a:off x="5653026" y="1001487"/>
            <a:ext cx="6538974" cy="5640648"/>
          </a:xfrm>
          <a:prstGeom prst="rect">
            <a:avLst/>
          </a:prstGeom>
        </p:spPr>
      </p:pic>
      <p:sp>
        <p:nvSpPr>
          <p:cNvPr id="9" name="TextBox 8"/>
          <p:cNvSpPr txBox="1"/>
          <p:nvPr/>
        </p:nvSpPr>
        <p:spPr>
          <a:xfrm>
            <a:off x="3135086" y="4510852"/>
            <a:ext cx="2351314" cy="369332"/>
          </a:xfrm>
          <a:prstGeom prst="rect">
            <a:avLst/>
          </a:prstGeom>
          <a:solidFill>
            <a:schemeClr val="accent3">
              <a:lumMod val="20000"/>
              <a:lumOff val="80000"/>
            </a:schemeClr>
          </a:solidFill>
        </p:spPr>
        <p:txBody>
          <a:bodyPr wrap="square" rtlCol="0">
            <a:spAutoFit/>
          </a:bodyPr>
          <a:lstStyle/>
          <a:p>
            <a:r>
              <a:rPr lang="en-GB" dirty="0"/>
              <a:t>Decreased Yield Gap</a:t>
            </a:r>
            <a:endParaRPr lang="en-US" dirty="0"/>
          </a:p>
        </p:txBody>
      </p:sp>
      <p:cxnSp>
        <p:nvCxnSpPr>
          <p:cNvPr id="11" name="Straight Arrow Connector 10"/>
          <p:cNvCxnSpPr/>
          <p:nvPr/>
        </p:nvCxnSpPr>
        <p:spPr>
          <a:xfrm flipV="1">
            <a:off x="4513943" y="3657600"/>
            <a:ext cx="1901371" cy="945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420913" y="5048257"/>
            <a:ext cx="4891316" cy="923330"/>
          </a:xfrm>
          <a:prstGeom prst="rect">
            <a:avLst/>
          </a:prstGeom>
          <a:noFill/>
        </p:spPr>
        <p:txBody>
          <a:bodyPr wrap="square" rtlCol="0">
            <a:spAutoFit/>
          </a:bodyPr>
          <a:lstStyle/>
          <a:p>
            <a:r>
              <a:rPr lang="en-IN" dirty="0"/>
              <a:t>Adoption of GAPs leads to both better environmental outcomes and increased productivity/income security.</a:t>
            </a:r>
            <a:endParaRPr lang="en-US" dirty="0"/>
          </a:p>
        </p:txBody>
      </p:sp>
      <p:sp>
        <p:nvSpPr>
          <p:cNvPr id="13" name="Footer Placeholder 12"/>
          <p:cNvSpPr>
            <a:spLocks noGrp="1"/>
          </p:cNvSpPr>
          <p:nvPr>
            <p:ph type="ftr" sz="quarter" idx="11"/>
          </p:nvPr>
        </p:nvSpPr>
        <p:spPr/>
        <p:txBody>
          <a:bodyPr/>
          <a:lstStyle/>
          <a:p>
            <a:r>
              <a:rPr lang="en-GB" dirty="0"/>
              <a:t>28</a:t>
            </a:r>
            <a:endParaRPr lang="en-US" dirty="0"/>
          </a:p>
        </p:txBody>
      </p:sp>
      <p:sp>
        <p:nvSpPr>
          <p:cNvPr id="14" name="Slide Number Placeholder 13"/>
          <p:cNvSpPr>
            <a:spLocks noGrp="1"/>
          </p:cNvSpPr>
          <p:nvPr>
            <p:ph type="sldNum" sz="quarter" idx="12"/>
          </p:nvPr>
        </p:nvSpPr>
        <p:spPr/>
        <p:txBody>
          <a:bodyPr/>
          <a:lstStyle/>
          <a:p>
            <a:fld id="{AE8145CD-6F84-4614-A724-6985D0CCAC7F}" type="slidenum">
              <a:rPr lang="en-US" smtClean="0"/>
              <a:t>29</a:t>
            </a:fld>
            <a:endParaRPr lang="en-US"/>
          </a:p>
        </p:txBody>
      </p:sp>
    </p:spTree>
    <p:extLst>
      <p:ext uri="{BB962C8B-B14F-4D97-AF65-F5344CB8AC3E}">
        <p14:creationId xmlns:p14="http://schemas.microsoft.com/office/powerpoint/2010/main" val="403740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62950" y="78664"/>
            <a:ext cx="3882888" cy="523220"/>
          </a:xfrm>
          <a:prstGeom prst="rect">
            <a:avLst/>
          </a:prstGeom>
          <a:noFill/>
        </p:spPr>
        <p:txBody>
          <a:bodyPr wrap="square" rtlCol="0">
            <a:spAutoFit/>
          </a:bodyPr>
          <a:lstStyle/>
          <a:p>
            <a:r>
              <a:rPr lang="en-GB" sz="2800" b="1" dirty="0"/>
              <a:t>  Company Overview</a:t>
            </a:r>
            <a:endParaRPr lang="en-US" sz="2800" b="1" dirty="0"/>
          </a:p>
        </p:txBody>
      </p:sp>
      <p:sp>
        <p:nvSpPr>
          <p:cNvPr id="11" name="TextBox 10"/>
          <p:cNvSpPr txBox="1"/>
          <p:nvPr/>
        </p:nvSpPr>
        <p:spPr>
          <a:xfrm>
            <a:off x="384313" y="752313"/>
            <a:ext cx="11542643" cy="2031325"/>
          </a:xfrm>
          <a:prstGeom prst="rect">
            <a:avLst/>
          </a:prstGeom>
          <a:noFill/>
        </p:spPr>
        <p:txBody>
          <a:bodyPr wrap="square" rtlCol="0">
            <a:spAutoFit/>
          </a:bodyPr>
          <a:lstStyle/>
          <a:p>
            <a:pPr marL="285750" indent="-285750">
              <a:buFont typeface="Arial" panose="020B0604020202020204" pitchFamily="34" charset="0"/>
              <a:buChar char="•"/>
            </a:pPr>
            <a:r>
              <a:rPr lang="en-GB" dirty="0"/>
              <a:t>Keurig Green Mountain has partnered with</a:t>
            </a:r>
            <a:r>
              <a:rPr lang="en-IN" dirty="0"/>
              <a:t>, more than 50 leading global coffee, tea and cocoa brands to offer consumers vast personal choice from 500+ varieties. Its HQ in Vermont and is committed to using the power of business to </a:t>
            </a:r>
            <a:r>
              <a:rPr lang="en-IN" b="1" dirty="0">
                <a:hlinkClick r:id="rId3"/>
              </a:rPr>
              <a:t>brew a better world</a:t>
            </a:r>
            <a:r>
              <a:rPr lang="en-IN" b="1" dirty="0"/>
              <a:t> </a:t>
            </a:r>
            <a:r>
              <a:rPr lang="en-IN" dirty="0"/>
              <a:t>through resilient supply chains, sustainable products, and thriving communities.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It patented its innovative</a:t>
            </a:r>
            <a:r>
              <a:rPr lang="en-US" dirty="0"/>
              <a:t> single cup brewing system in 1998, which solved the commonplace problem of office coffee – provide a single-serving pod of coffee grounds and a machine that would brew fresh coffee consistently instead of a full pot of brewed coffee which sits and grows bitter, dense, and stale. </a:t>
            </a:r>
          </a:p>
        </p:txBody>
      </p:sp>
      <p:pic>
        <p:nvPicPr>
          <p:cNvPr id="6" name="Picture 5"/>
          <p:cNvPicPr>
            <a:picLocks noChangeAspect="1"/>
          </p:cNvPicPr>
          <p:nvPr/>
        </p:nvPicPr>
        <p:blipFill>
          <a:blip r:embed="rId4"/>
          <a:stretch>
            <a:fillRect/>
          </a:stretch>
        </p:blipFill>
        <p:spPr>
          <a:xfrm>
            <a:off x="5449388" y="2934067"/>
            <a:ext cx="6742612" cy="3814517"/>
          </a:xfrm>
          <a:prstGeom prst="rect">
            <a:avLst/>
          </a:prstGeom>
        </p:spPr>
      </p:pic>
      <p:sp>
        <p:nvSpPr>
          <p:cNvPr id="9" name="TextBox 8"/>
          <p:cNvSpPr txBox="1"/>
          <p:nvPr/>
        </p:nvSpPr>
        <p:spPr>
          <a:xfrm>
            <a:off x="162535" y="3173365"/>
            <a:ext cx="4979091" cy="646331"/>
          </a:xfrm>
          <a:prstGeom prst="rect">
            <a:avLst/>
          </a:prstGeom>
          <a:noFill/>
        </p:spPr>
        <p:txBody>
          <a:bodyPr wrap="square" rtlCol="0">
            <a:spAutoFit/>
          </a:bodyPr>
          <a:lstStyle/>
          <a:p>
            <a:pPr marL="342900" indent="-342900" fontAlgn="base">
              <a:buFont typeface="Arial" panose="020B0604020202020204" pitchFamily="34" charset="0"/>
              <a:buChar char="•"/>
            </a:pPr>
            <a:r>
              <a:rPr lang="en-IN" dirty="0"/>
              <a:t>Keurig Green Mountain on Forbes Lists #43  Innovative Companies, 2015</a:t>
            </a:r>
            <a:r>
              <a:rPr lang="en-IN" i="1" dirty="0"/>
              <a:t> </a:t>
            </a:r>
            <a:r>
              <a:rPr lang="en-IN" dirty="0"/>
              <a:t> </a:t>
            </a:r>
            <a:endParaRPr lang="en-US" dirty="0"/>
          </a:p>
        </p:txBody>
      </p:sp>
      <p:sp>
        <p:nvSpPr>
          <p:cNvPr id="10" name="TextBox 9"/>
          <p:cNvSpPr txBox="1"/>
          <p:nvPr/>
        </p:nvSpPr>
        <p:spPr>
          <a:xfrm>
            <a:off x="162535" y="3819696"/>
            <a:ext cx="5286853" cy="3139321"/>
          </a:xfrm>
          <a:prstGeom prst="rect">
            <a:avLst/>
          </a:prstGeom>
          <a:noFill/>
        </p:spPr>
        <p:txBody>
          <a:bodyPr wrap="square" rtlCol="0">
            <a:spAutoFit/>
          </a:bodyPr>
          <a:lstStyle/>
          <a:p>
            <a:pPr marL="285750" indent="-285750">
              <a:buFont typeface="Arial" panose="020B0604020202020204" pitchFamily="34" charset="0"/>
              <a:buChar char="•"/>
            </a:pPr>
            <a:r>
              <a:rPr lang="en-GB" dirty="0"/>
              <a:t>#2 in 2014 Midsized Growth Leader in U.S in Consumer Packaged Goods </a:t>
            </a:r>
          </a:p>
          <a:p>
            <a:pPr marL="285750" indent="-285750">
              <a:buFont typeface="Arial" panose="020B0604020202020204" pitchFamily="34" charset="0"/>
              <a:buChar char="•"/>
            </a:pPr>
            <a:r>
              <a:rPr lang="en-GB" dirty="0"/>
              <a:t>#14 Among the Top 100 Green Companies in U.S.A 2015</a:t>
            </a:r>
          </a:p>
          <a:p>
            <a:pPr marL="285750" indent="-285750">
              <a:buFont typeface="Arial" panose="020B0604020202020204" pitchFamily="34" charset="0"/>
              <a:buChar char="•"/>
            </a:pPr>
            <a:r>
              <a:rPr lang="en-GB" dirty="0"/>
              <a:t>2</a:t>
            </a:r>
            <a:r>
              <a:rPr lang="en-GB" baseline="30000" dirty="0"/>
              <a:t>nd</a:t>
            </a:r>
            <a:r>
              <a:rPr lang="en-GB" dirty="0"/>
              <a:t> fastest growing business in manufacturing category according to Vermont Business Magazine in 2014</a:t>
            </a:r>
          </a:p>
          <a:p>
            <a:pPr marL="285750" indent="-285750">
              <a:buFont typeface="Arial" panose="020B0604020202020204" pitchFamily="34" charset="0"/>
              <a:buChar char="•"/>
            </a:pPr>
            <a:r>
              <a:rPr lang="en-GB" dirty="0"/>
              <a:t>#48 among FORTUNE Fastest Growing Companies in 2015</a:t>
            </a:r>
          </a:p>
          <a:p>
            <a:pPr marL="285750" indent="-285750">
              <a:buFont typeface="Arial" panose="020B0604020202020204" pitchFamily="34" charset="0"/>
              <a:buChar char="•"/>
            </a:pPr>
            <a:r>
              <a:rPr lang="en-GB" dirty="0"/>
              <a:t>#1 Best Coffee Roaster in Vermont in 7 Daisy Awards</a:t>
            </a:r>
            <a:endParaRPr lang="en-US" dirty="0"/>
          </a:p>
        </p:txBody>
      </p:sp>
      <p:sp>
        <p:nvSpPr>
          <p:cNvPr id="2" name="Footer Placeholder 1"/>
          <p:cNvSpPr>
            <a:spLocks noGrp="1"/>
          </p:cNvSpPr>
          <p:nvPr>
            <p:ph type="ftr" sz="quarter" idx="11"/>
          </p:nvPr>
        </p:nvSpPr>
        <p:spPr/>
        <p:txBody>
          <a:bodyPr/>
          <a:lstStyle/>
          <a:p>
            <a:r>
              <a:rPr lang="en-GB" dirty="0"/>
              <a:t>3</a:t>
            </a:r>
            <a:endParaRPr lang="en-US" dirty="0"/>
          </a:p>
        </p:txBody>
      </p:sp>
      <p:sp>
        <p:nvSpPr>
          <p:cNvPr id="4" name="Slide Number Placeholder 3"/>
          <p:cNvSpPr>
            <a:spLocks noGrp="1"/>
          </p:cNvSpPr>
          <p:nvPr>
            <p:ph type="sldNum" sz="quarter" idx="12"/>
          </p:nvPr>
        </p:nvSpPr>
        <p:spPr/>
        <p:txBody>
          <a:bodyPr/>
          <a:lstStyle/>
          <a:p>
            <a:fld id="{AE8145CD-6F84-4614-A724-6985D0CCAC7F}" type="slidenum">
              <a:rPr lang="en-US" smtClean="0"/>
              <a:t>3</a:t>
            </a:fld>
            <a:endParaRPr lang="en-US"/>
          </a:p>
        </p:txBody>
      </p:sp>
    </p:spTree>
    <p:extLst>
      <p:ext uri="{BB962C8B-B14F-4D97-AF65-F5344CB8AC3E}">
        <p14:creationId xmlns:p14="http://schemas.microsoft.com/office/powerpoint/2010/main" val="2747362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9875" y="159392"/>
            <a:ext cx="3704625" cy="369332"/>
          </a:xfrm>
          <a:prstGeom prst="rect">
            <a:avLst/>
          </a:prstGeom>
          <a:solidFill>
            <a:schemeClr val="accent1">
              <a:lumMod val="40000"/>
              <a:lumOff val="60000"/>
            </a:schemeClr>
          </a:solidFill>
        </p:spPr>
        <p:txBody>
          <a:bodyPr wrap="square" rtlCol="0">
            <a:spAutoFit/>
          </a:bodyPr>
          <a:lstStyle/>
          <a:p>
            <a:r>
              <a:rPr lang="en-GB"/>
              <a:t>Keurig’s “theory of change” </a:t>
            </a:r>
            <a:endParaRPr lang="en-US" dirty="0"/>
          </a:p>
        </p:txBody>
      </p:sp>
      <p:sp>
        <p:nvSpPr>
          <p:cNvPr id="6" name="TextBox 5"/>
          <p:cNvSpPr txBox="1"/>
          <p:nvPr/>
        </p:nvSpPr>
        <p:spPr>
          <a:xfrm>
            <a:off x="339875" y="683455"/>
            <a:ext cx="3588803" cy="369332"/>
          </a:xfrm>
          <a:prstGeom prst="rect">
            <a:avLst/>
          </a:prstGeom>
          <a:solidFill>
            <a:schemeClr val="accent4">
              <a:lumMod val="40000"/>
              <a:lumOff val="60000"/>
            </a:schemeClr>
          </a:solidFill>
        </p:spPr>
        <p:txBody>
          <a:bodyPr wrap="square" rtlCol="0">
            <a:spAutoFit/>
          </a:bodyPr>
          <a:lstStyle/>
          <a:p>
            <a:r>
              <a:rPr lang="en-IN" dirty="0"/>
              <a:t>Long-term </a:t>
            </a:r>
            <a:r>
              <a:rPr lang="en-IN" b="1" dirty="0"/>
              <a:t>Supply</a:t>
            </a:r>
            <a:r>
              <a:rPr lang="en-IN" dirty="0"/>
              <a:t> of Quality Coffee</a:t>
            </a:r>
            <a:endParaRPr lang="en-US" dirty="0"/>
          </a:p>
        </p:txBody>
      </p:sp>
      <p:sp>
        <p:nvSpPr>
          <p:cNvPr id="7" name="TextBox 6"/>
          <p:cNvSpPr txBox="1"/>
          <p:nvPr/>
        </p:nvSpPr>
        <p:spPr>
          <a:xfrm>
            <a:off x="307999" y="1420591"/>
            <a:ext cx="972458" cy="369332"/>
          </a:xfrm>
          <a:prstGeom prst="rect">
            <a:avLst/>
          </a:prstGeom>
          <a:solidFill>
            <a:schemeClr val="accent6">
              <a:lumMod val="40000"/>
              <a:lumOff val="60000"/>
            </a:schemeClr>
          </a:solidFill>
        </p:spPr>
        <p:txBody>
          <a:bodyPr wrap="square" rtlCol="0">
            <a:spAutoFit/>
          </a:bodyPr>
          <a:lstStyle/>
          <a:p>
            <a:r>
              <a:rPr lang="en-US" dirty="0"/>
              <a:t>Quality </a:t>
            </a:r>
          </a:p>
        </p:txBody>
      </p:sp>
      <p:sp>
        <p:nvSpPr>
          <p:cNvPr id="8" name="TextBox 7"/>
          <p:cNvSpPr txBox="1"/>
          <p:nvPr/>
        </p:nvSpPr>
        <p:spPr>
          <a:xfrm>
            <a:off x="138954" y="2337301"/>
            <a:ext cx="1369839" cy="369332"/>
          </a:xfrm>
          <a:prstGeom prst="rect">
            <a:avLst/>
          </a:prstGeom>
          <a:solidFill>
            <a:schemeClr val="accent6">
              <a:lumMod val="40000"/>
              <a:lumOff val="60000"/>
            </a:schemeClr>
          </a:solidFill>
        </p:spPr>
        <p:txBody>
          <a:bodyPr wrap="square" rtlCol="0">
            <a:spAutoFit/>
          </a:bodyPr>
          <a:lstStyle/>
          <a:p>
            <a:r>
              <a:rPr lang="en-US" dirty="0"/>
              <a:t>Productivity </a:t>
            </a:r>
          </a:p>
        </p:txBody>
      </p:sp>
      <p:sp>
        <p:nvSpPr>
          <p:cNvPr id="9" name="TextBox 8"/>
          <p:cNvSpPr txBox="1"/>
          <p:nvPr/>
        </p:nvSpPr>
        <p:spPr>
          <a:xfrm>
            <a:off x="112839" y="3297029"/>
            <a:ext cx="1422067" cy="646331"/>
          </a:xfrm>
          <a:prstGeom prst="rect">
            <a:avLst/>
          </a:prstGeom>
          <a:solidFill>
            <a:schemeClr val="accent6">
              <a:lumMod val="40000"/>
              <a:lumOff val="60000"/>
            </a:schemeClr>
          </a:solidFill>
        </p:spPr>
        <p:txBody>
          <a:bodyPr wrap="square" rtlCol="0">
            <a:spAutoFit/>
          </a:bodyPr>
          <a:lstStyle/>
          <a:p>
            <a:r>
              <a:rPr lang="en-US" dirty="0"/>
              <a:t>Rural Enterprises </a:t>
            </a:r>
          </a:p>
        </p:txBody>
      </p:sp>
      <p:sp>
        <p:nvSpPr>
          <p:cNvPr id="10" name="TextBox 9"/>
          <p:cNvSpPr txBox="1"/>
          <p:nvPr/>
        </p:nvSpPr>
        <p:spPr>
          <a:xfrm>
            <a:off x="184579" y="4600094"/>
            <a:ext cx="1255462" cy="369332"/>
          </a:xfrm>
          <a:prstGeom prst="rect">
            <a:avLst/>
          </a:prstGeom>
          <a:solidFill>
            <a:schemeClr val="accent6">
              <a:lumMod val="40000"/>
              <a:lumOff val="60000"/>
            </a:schemeClr>
          </a:solidFill>
        </p:spPr>
        <p:txBody>
          <a:bodyPr wrap="square" rtlCol="0">
            <a:spAutoFit/>
          </a:bodyPr>
          <a:lstStyle/>
          <a:p>
            <a:r>
              <a:rPr lang="en-US" dirty="0"/>
              <a:t>Migration </a:t>
            </a:r>
          </a:p>
        </p:txBody>
      </p:sp>
      <p:pic>
        <p:nvPicPr>
          <p:cNvPr id="11" name="Picture 10"/>
          <p:cNvPicPr>
            <a:picLocks noChangeAspect="1"/>
          </p:cNvPicPr>
          <p:nvPr/>
        </p:nvPicPr>
        <p:blipFill>
          <a:blip r:embed="rId3"/>
          <a:stretch>
            <a:fillRect/>
          </a:stretch>
        </p:blipFill>
        <p:spPr>
          <a:xfrm>
            <a:off x="10435772" y="141217"/>
            <a:ext cx="1645561" cy="1760099"/>
          </a:xfrm>
          <a:prstGeom prst="rect">
            <a:avLst/>
          </a:prstGeom>
        </p:spPr>
      </p:pic>
      <p:sp>
        <p:nvSpPr>
          <p:cNvPr id="12" name="TextBox 11"/>
          <p:cNvSpPr txBox="1"/>
          <p:nvPr/>
        </p:nvSpPr>
        <p:spPr>
          <a:xfrm>
            <a:off x="4088043" y="1052787"/>
            <a:ext cx="3737531" cy="1200329"/>
          </a:xfrm>
          <a:prstGeom prst="rect">
            <a:avLst/>
          </a:prstGeom>
          <a:solidFill>
            <a:schemeClr val="accent6">
              <a:lumMod val="20000"/>
              <a:lumOff val="80000"/>
            </a:schemeClr>
          </a:solidFill>
        </p:spPr>
        <p:txBody>
          <a:bodyPr wrap="square" rtlCol="0">
            <a:spAutoFit/>
          </a:bodyPr>
          <a:lstStyle/>
          <a:p>
            <a:r>
              <a:rPr lang="en-IN" dirty="0"/>
              <a:t>Encouraging farmers &amp; cooperatives to adopt quality-increasing practices and  consistent purchase of higher-quality beans. </a:t>
            </a:r>
            <a:endParaRPr lang="en-US" dirty="0"/>
          </a:p>
        </p:txBody>
      </p:sp>
      <p:sp>
        <p:nvSpPr>
          <p:cNvPr id="13" name="TextBox 12"/>
          <p:cNvSpPr txBox="1"/>
          <p:nvPr/>
        </p:nvSpPr>
        <p:spPr>
          <a:xfrm>
            <a:off x="1460956" y="1215006"/>
            <a:ext cx="2699657" cy="738664"/>
          </a:xfrm>
          <a:prstGeom prst="rect">
            <a:avLst/>
          </a:prstGeom>
          <a:solidFill>
            <a:schemeClr val="accent2">
              <a:lumMod val="20000"/>
              <a:lumOff val="80000"/>
            </a:schemeClr>
          </a:solidFill>
        </p:spPr>
        <p:txBody>
          <a:bodyPr wrap="square" rtlCol="0">
            <a:spAutoFit/>
          </a:bodyPr>
          <a:lstStyle/>
          <a:p>
            <a:r>
              <a:rPr lang="en-IN" sz="1400" i="1" dirty="0"/>
              <a:t>supply chain and farm-level investments increasing the quality of the product.</a:t>
            </a:r>
            <a:endParaRPr lang="en-US" sz="1400" i="1" dirty="0"/>
          </a:p>
        </p:txBody>
      </p:sp>
      <p:sp>
        <p:nvSpPr>
          <p:cNvPr id="16" name="TextBox 15"/>
          <p:cNvSpPr txBox="1"/>
          <p:nvPr/>
        </p:nvSpPr>
        <p:spPr>
          <a:xfrm>
            <a:off x="4061094" y="2423958"/>
            <a:ext cx="3325658" cy="646331"/>
          </a:xfrm>
          <a:prstGeom prst="rect">
            <a:avLst/>
          </a:prstGeom>
          <a:solidFill>
            <a:schemeClr val="accent6">
              <a:lumMod val="20000"/>
              <a:lumOff val="80000"/>
            </a:schemeClr>
          </a:solidFill>
        </p:spPr>
        <p:txBody>
          <a:bodyPr wrap="square" rtlCol="0">
            <a:spAutoFit/>
          </a:bodyPr>
          <a:lstStyle/>
          <a:p>
            <a:r>
              <a:rPr lang="en-IN" dirty="0"/>
              <a:t>Heightened levels of productivity allow increased coffee income</a:t>
            </a:r>
            <a:endParaRPr lang="en-US" dirty="0"/>
          </a:p>
        </p:txBody>
      </p:sp>
      <p:sp>
        <p:nvSpPr>
          <p:cNvPr id="17" name="TextBox 16"/>
          <p:cNvSpPr txBox="1"/>
          <p:nvPr/>
        </p:nvSpPr>
        <p:spPr>
          <a:xfrm>
            <a:off x="1460956" y="2167647"/>
            <a:ext cx="2583544" cy="954107"/>
          </a:xfrm>
          <a:prstGeom prst="rect">
            <a:avLst/>
          </a:prstGeom>
          <a:solidFill>
            <a:schemeClr val="accent2">
              <a:lumMod val="20000"/>
              <a:lumOff val="80000"/>
            </a:schemeClr>
          </a:solidFill>
        </p:spPr>
        <p:txBody>
          <a:bodyPr wrap="square" rtlCol="0">
            <a:spAutoFit/>
          </a:bodyPr>
          <a:lstStyle/>
          <a:p>
            <a:r>
              <a:rPr lang="en-GB" sz="1400" i="1" dirty="0"/>
              <a:t>Go beyond subsistence farming </a:t>
            </a:r>
            <a:r>
              <a:rPr lang="en-IN" sz="1400" i="1" dirty="0"/>
              <a:t>Business development training to increase the efficiency of operations</a:t>
            </a:r>
            <a:endParaRPr lang="en-US" sz="1400" i="1" dirty="0"/>
          </a:p>
        </p:txBody>
      </p:sp>
      <p:sp>
        <p:nvSpPr>
          <p:cNvPr id="18" name="TextBox 17"/>
          <p:cNvSpPr txBox="1"/>
          <p:nvPr/>
        </p:nvSpPr>
        <p:spPr>
          <a:xfrm>
            <a:off x="1505794" y="3141446"/>
            <a:ext cx="2699657" cy="1169551"/>
          </a:xfrm>
          <a:prstGeom prst="rect">
            <a:avLst/>
          </a:prstGeom>
          <a:solidFill>
            <a:schemeClr val="accent2">
              <a:lumMod val="20000"/>
              <a:lumOff val="80000"/>
            </a:schemeClr>
          </a:solidFill>
        </p:spPr>
        <p:txBody>
          <a:bodyPr wrap="square" rtlCol="0">
            <a:spAutoFit/>
          </a:bodyPr>
          <a:lstStyle/>
          <a:p>
            <a:r>
              <a:rPr lang="en-IN" sz="1400" i="1" dirty="0"/>
              <a:t>Through these orgs. Farmers disseminate best practices for farm management, increase quality, and streamline practices to lower operating costs. </a:t>
            </a:r>
            <a:endParaRPr lang="en-US" sz="1400" i="1" dirty="0"/>
          </a:p>
        </p:txBody>
      </p:sp>
      <p:sp>
        <p:nvSpPr>
          <p:cNvPr id="19" name="TextBox 18"/>
          <p:cNvSpPr txBox="1"/>
          <p:nvPr/>
        </p:nvSpPr>
        <p:spPr>
          <a:xfrm>
            <a:off x="4061094" y="3246932"/>
            <a:ext cx="3744686" cy="1200329"/>
          </a:xfrm>
          <a:prstGeom prst="rect">
            <a:avLst/>
          </a:prstGeom>
          <a:solidFill>
            <a:schemeClr val="accent6">
              <a:lumMod val="20000"/>
              <a:lumOff val="80000"/>
            </a:schemeClr>
          </a:solidFill>
        </p:spPr>
        <p:txBody>
          <a:bodyPr wrap="square" rtlCol="0">
            <a:spAutoFit/>
          </a:bodyPr>
          <a:lstStyle/>
          <a:p>
            <a:r>
              <a:rPr lang="en-IN" dirty="0"/>
              <a:t>Farming cooperatives increase operational efficiency, lead to easier standardization of quality. and more traceability at the farm level. </a:t>
            </a:r>
            <a:endParaRPr lang="en-US" dirty="0"/>
          </a:p>
        </p:txBody>
      </p:sp>
      <p:sp>
        <p:nvSpPr>
          <p:cNvPr id="20" name="TextBox 19"/>
          <p:cNvSpPr txBox="1"/>
          <p:nvPr/>
        </p:nvSpPr>
        <p:spPr>
          <a:xfrm>
            <a:off x="3966111" y="4578000"/>
            <a:ext cx="2748647" cy="369332"/>
          </a:xfrm>
          <a:prstGeom prst="rect">
            <a:avLst/>
          </a:prstGeom>
          <a:solidFill>
            <a:schemeClr val="accent6">
              <a:lumMod val="20000"/>
              <a:lumOff val="80000"/>
            </a:schemeClr>
          </a:solidFill>
        </p:spPr>
        <p:txBody>
          <a:bodyPr wrap="square" rtlCol="0">
            <a:spAutoFit/>
          </a:bodyPr>
          <a:lstStyle/>
          <a:p>
            <a:r>
              <a:rPr lang="en-IN" dirty="0"/>
              <a:t>Hypothetically holds true</a:t>
            </a:r>
            <a:r>
              <a:rPr lang="en-IN" b="1" dirty="0"/>
              <a:t>. </a:t>
            </a:r>
            <a:endParaRPr lang="en-US" dirty="0"/>
          </a:p>
        </p:txBody>
      </p:sp>
      <p:sp>
        <p:nvSpPr>
          <p:cNvPr id="21" name="TextBox 20"/>
          <p:cNvSpPr txBox="1"/>
          <p:nvPr/>
        </p:nvSpPr>
        <p:spPr>
          <a:xfrm>
            <a:off x="1440041" y="4466481"/>
            <a:ext cx="2526070" cy="1292662"/>
          </a:xfrm>
          <a:prstGeom prst="rect">
            <a:avLst/>
          </a:prstGeom>
          <a:solidFill>
            <a:schemeClr val="accent2">
              <a:lumMod val="20000"/>
              <a:lumOff val="80000"/>
            </a:schemeClr>
          </a:solidFill>
        </p:spPr>
        <p:txBody>
          <a:bodyPr wrap="square" rtlCol="0">
            <a:spAutoFit/>
          </a:bodyPr>
          <a:lstStyle/>
          <a:p>
            <a:r>
              <a:rPr lang="en-IN" sz="1400" i="1" dirty="0"/>
              <a:t>Decreasing vulnerability in the securities (income, food, health) to slow migration away from the farming area</a:t>
            </a:r>
            <a:r>
              <a:rPr lang="en-IN" i="1" dirty="0"/>
              <a:t>.</a:t>
            </a:r>
          </a:p>
          <a:p>
            <a:endParaRPr lang="en-US" dirty="0"/>
          </a:p>
        </p:txBody>
      </p:sp>
      <p:pic>
        <p:nvPicPr>
          <p:cNvPr id="22" name="Picture 21"/>
          <p:cNvPicPr>
            <a:picLocks noChangeAspect="1"/>
          </p:cNvPicPr>
          <p:nvPr/>
        </p:nvPicPr>
        <p:blipFill>
          <a:blip r:embed="rId4"/>
          <a:stretch>
            <a:fillRect/>
          </a:stretch>
        </p:blipFill>
        <p:spPr>
          <a:xfrm>
            <a:off x="7631072" y="2057700"/>
            <a:ext cx="4530548" cy="4761905"/>
          </a:xfrm>
          <a:prstGeom prst="rect">
            <a:avLst/>
          </a:prstGeom>
        </p:spPr>
      </p:pic>
      <p:sp>
        <p:nvSpPr>
          <p:cNvPr id="24" name="Rectangle: Rounded Corners 23"/>
          <p:cNvSpPr/>
          <p:nvPr/>
        </p:nvSpPr>
        <p:spPr>
          <a:xfrm>
            <a:off x="7661452" y="5875258"/>
            <a:ext cx="4530548" cy="4384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ooter Placeholder 24"/>
          <p:cNvSpPr>
            <a:spLocks noGrp="1"/>
          </p:cNvSpPr>
          <p:nvPr>
            <p:ph type="ftr" sz="quarter" idx="11"/>
          </p:nvPr>
        </p:nvSpPr>
        <p:spPr/>
        <p:txBody>
          <a:bodyPr/>
          <a:lstStyle/>
          <a:p>
            <a:r>
              <a:rPr lang="en-GB" dirty="0"/>
              <a:t>29</a:t>
            </a:r>
            <a:endParaRPr lang="en-US" dirty="0"/>
          </a:p>
        </p:txBody>
      </p:sp>
      <p:sp>
        <p:nvSpPr>
          <p:cNvPr id="26" name="Slide Number Placeholder 25"/>
          <p:cNvSpPr>
            <a:spLocks noGrp="1"/>
          </p:cNvSpPr>
          <p:nvPr>
            <p:ph type="sldNum" sz="quarter" idx="12"/>
          </p:nvPr>
        </p:nvSpPr>
        <p:spPr/>
        <p:txBody>
          <a:bodyPr/>
          <a:lstStyle/>
          <a:p>
            <a:fld id="{AE8145CD-6F84-4614-A724-6985D0CCAC7F}" type="slidenum">
              <a:rPr lang="en-US" smtClean="0"/>
              <a:t>30</a:t>
            </a:fld>
            <a:endParaRPr lang="en-US"/>
          </a:p>
        </p:txBody>
      </p:sp>
    </p:spTree>
    <p:extLst>
      <p:ext uri="{BB962C8B-B14F-4D97-AF65-F5344CB8AC3E}">
        <p14:creationId xmlns:p14="http://schemas.microsoft.com/office/powerpoint/2010/main" val="3603870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5697" y="818495"/>
            <a:ext cx="3704625" cy="369332"/>
          </a:xfrm>
          <a:prstGeom prst="rect">
            <a:avLst/>
          </a:prstGeom>
          <a:solidFill>
            <a:schemeClr val="accent1">
              <a:lumMod val="40000"/>
              <a:lumOff val="60000"/>
            </a:schemeClr>
          </a:solidFill>
        </p:spPr>
        <p:txBody>
          <a:bodyPr wrap="square" rtlCol="0">
            <a:spAutoFit/>
          </a:bodyPr>
          <a:lstStyle/>
          <a:p>
            <a:r>
              <a:rPr lang="en-GB"/>
              <a:t>Keurig’s “theory of change” </a:t>
            </a:r>
            <a:endParaRPr lang="en-US" dirty="0"/>
          </a:p>
        </p:txBody>
      </p:sp>
      <p:sp>
        <p:nvSpPr>
          <p:cNvPr id="5" name="TextBox 4"/>
          <p:cNvSpPr txBox="1"/>
          <p:nvPr/>
        </p:nvSpPr>
        <p:spPr>
          <a:xfrm>
            <a:off x="455697" y="1360166"/>
            <a:ext cx="2365828" cy="369332"/>
          </a:xfrm>
          <a:prstGeom prst="rect">
            <a:avLst/>
          </a:prstGeom>
          <a:solidFill>
            <a:schemeClr val="accent4">
              <a:lumMod val="40000"/>
              <a:lumOff val="60000"/>
            </a:schemeClr>
          </a:solidFill>
        </p:spPr>
        <p:txBody>
          <a:bodyPr wrap="square" rtlCol="0">
            <a:spAutoFit/>
          </a:bodyPr>
          <a:lstStyle/>
          <a:p>
            <a:r>
              <a:rPr lang="en-US" dirty="0"/>
              <a:t>Improved Livelihoods</a:t>
            </a:r>
          </a:p>
        </p:txBody>
      </p:sp>
      <p:sp>
        <p:nvSpPr>
          <p:cNvPr id="6" name="TextBox 5"/>
          <p:cNvSpPr txBox="1"/>
          <p:nvPr/>
        </p:nvSpPr>
        <p:spPr>
          <a:xfrm>
            <a:off x="455697" y="1926082"/>
            <a:ext cx="4969408" cy="369332"/>
          </a:xfrm>
          <a:prstGeom prst="rect">
            <a:avLst/>
          </a:prstGeom>
          <a:solidFill>
            <a:schemeClr val="accent6">
              <a:lumMod val="40000"/>
              <a:lumOff val="60000"/>
            </a:schemeClr>
          </a:solidFill>
        </p:spPr>
        <p:txBody>
          <a:bodyPr wrap="square" rtlCol="0">
            <a:spAutoFit/>
          </a:bodyPr>
          <a:lstStyle/>
          <a:p>
            <a:r>
              <a:rPr lang="en-US" dirty="0"/>
              <a:t>Water Security: </a:t>
            </a:r>
            <a:r>
              <a:rPr lang="en-IN" dirty="0"/>
              <a:t>Water Stewardship Projects</a:t>
            </a:r>
            <a:endParaRPr lang="en-US" dirty="0"/>
          </a:p>
        </p:txBody>
      </p:sp>
      <p:sp>
        <p:nvSpPr>
          <p:cNvPr id="10" name="TextBox 9"/>
          <p:cNvSpPr txBox="1"/>
          <p:nvPr/>
        </p:nvSpPr>
        <p:spPr>
          <a:xfrm>
            <a:off x="350600" y="2467753"/>
            <a:ext cx="4310741" cy="1754326"/>
          </a:xfrm>
          <a:prstGeom prst="rect">
            <a:avLst/>
          </a:prstGeom>
          <a:noFill/>
        </p:spPr>
        <p:txBody>
          <a:bodyPr wrap="square" rtlCol="0">
            <a:spAutoFit/>
          </a:bodyPr>
          <a:lstStyle/>
          <a:p>
            <a:r>
              <a:rPr lang="en-GB" dirty="0"/>
              <a:t>                        3 areas of action:</a:t>
            </a:r>
          </a:p>
          <a:p>
            <a:r>
              <a:rPr lang="en-US" b="1" dirty="0"/>
              <a:t>Balancing</a:t>
            </a:r>
            <a:r>
              <a:rPr lang="en-US" dirty="0"/>
              <a:t>, restore equal volume of water for nature</a:t>
            </a:r>
          </a:p>
          <a:p>
            <a:r>
              <a:rPr lang="en-US" b="1" dirty="0"/>
              <a:t>Connecting </a:t>
            </a:r>
            <a:r>
              <a:rPr lang="en-US" dirty="0"/>
              <a:t>people to clean water,</a:t>
            </a:r>
          </a:p>
          <a:p>
            <a:r>
              <a:rPr lang="en-US" b="1" dirty="0"/>
              <a:t>Optimizing </a:t>
            </a:r>
            <a:r>
              <a:rPr lang="en-US" dirty="0"/>
              <a:t>resources through efficient</a:t>
            </a:r>
          </a:p>
          <a:p>
            <a:r>
              <a:rPr lang="en-IN" dirty="0"/>
              <a:t>use of water in </a:t>
            </a:r>
            <a:r>
              <a:rPr lang="en-US" dirty="0"/>
              <a:t>supply chain.</a:t>
            </a:r>
          </a:p>
        </p:txBody>
      </p:sp>
      <p:sp>
        <p:nvSpPr>
          <p:cNvPr id="12" name="TextBox 11"/>
          <p:cNvSpPr txBox="1"/>
          <p:nvPr/>
        </p:nvSpPr>
        <p:spPr>
          <a:xfrm>
            <a:off x="2738084" y="4321236"/>
            <a:ext cx="4770634" cy="1200329"/>
          </a:xfrm>
          <a:prstGeom prst="rect">
            <a:avLst/>
          </a:prstGeom>
          <a:noFill/>
        </p:spPr>
        <p:txBody>
          <a:bodyPr wrap="square" rtlCol="0">
            <a:spAutoFit/>
          </a:bodyPr>
          <a:lstStyle/>
          <a:p>
            <a:r>
              <a:rPr lang="en-GB" b="1" dirty="0"/>
              <a:t>Smart Water Use </a:t>
            </a:r>
            <a:r>
              <a:rPr lang="en-GB" dirty="0"/>
              <a:t>in Keurig Products</a:t>
            </a:r>
          </a:p>
          <a:p>
            <a:r>
              <a:rPr lang="en-IN" dirty="0"/>
              <a:t>The Keurig® brewing system uses water from the tap and only the amount that will be consumed as part of the beverage prepared.</a:t>
            </a:r>
          </a:p>
        </p:txBody>
      </p:sp>
      <p:pic>
        <p:nvPicPr>
          <p:cNvPr id="3074" name="Picture 2" descr="https://thoroughlyreviewed.com/wp-content/uploads/2015/02/Resevoir-Capacity-Graph.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248" b="17028"/>
          <a:stretch/>
        </p:blipFill>
        <p:spPr bwMode="auto">
          <a:xfrm>
            <a:off x="7517685" y="3973190"/>
            <a:ext cx="4471115" cy="26168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432686" y="3050809"/>
            <a:ext cx="2423886" cy="923330"/>
          </a:xfrm>
          <a:prstGeom prst="rect">
            <a:avLst/>
          </a:prstGeom>
          <a:noFill/>
        </p:spPr>
        <p:txBody>
          <a:bodyPr wrap="square" rtlCol="0">
            <a:spAutoFit/>
          </a:bodyPr>
          <a:lstStyle/>
          <a:p>
            <a:r>
              <a:rPr lang="en-GB" dirty="0"/>
              <a:t>Collaboration with Nature Conservancy</a:t>
            </a:r>
          </a:p>
          <a:p>
            <a:r>
              <a:rPr lang="en-IN" dirty="0"/>
              <a:t>in 2015</a:t>
            </a:r>
            <a:endParaRPr lang="en-US" dirty="0"/>
          </a:p>
        </p:txBody>
      </p:sp>
      <p:sp>
        <p:nvSpPr>
          <p:cNvPr id="15" name="TextBox 14"/>
          <p:cNvSpPr txBox="1"/>
          <p:nvPr/>
        </p:nvSpPr>
        <p:spPr>
          <a:xfrm rot="21194048">
            <a:off x="4614362" y="2386952"/>
            <a:ext cx="3652709" cy="307777"/>
          </a:xfrm>
          <a:prstGeom prst="rect">
            <a:avLst/>
          </a:prstGeom>
          <a:noFill/>
        </p:spPr>
        <p:txBody>
          <a:bodyPr wrap="square" rtlCol="0">
            <a:spAutoFit/>
          </a:bodyPr>
          <a:lstStyle/>
          <a:p>
            <a:r>
              <a:rPr lang="en-IN" sz="1400" dirty="0"/>
              <a:t>Restore rivers &amp; protect clean drinking water</a:t>
            </a:r>
          </a:p>
        </p:txBody>
      </p:sp>
      <p:sp>
        <p:nvSpPr>
          <p:cNvPr id="16" name="TextBox 15"/>
          <p:cNvSpPr txBox="1"/>
          <p:nvPr/>
        </p:nvSpPr>
        <p:spPr>
          <a:xfrm>
            <a:off x="7508718" y="2415899"/>
            <a:ext cx="4093029" cy="1477328"/>
          </a:xfrm>
          <a:prstGeom prst="rect">
            <a:avLst/>
          </a:prstGeom>
          <a:noFill/>
        </p:spPr>
        <p:txBody>
          <a:bodyPr wrap="square" rtlCol="0">
            <a:spAutoFit/>
          </a:bodyPr>
          <a:lstStyle/>
          <a:p>
            <a:r>
              <a:rPr lang="en-IN" b="1" dirty="0">
                <a:solidFill>
                  <a:schemeClr val="accent1">
                    <a:lumMod val="75000"/>
                  </a:schemeClr>
                </a:solidFill>
              </a:rPr>
              <a:t>Colorado River Delta</a:t>
            </a:r>
            <a:r>
              <a:rPr lang="en-IN" b="1" dirty="0"/>
              <a:t>: </a:t>
            </a:r>
            <a:r>
              <a:rPr lang="en-IN" dirty="0"/>
              <a:t>balancing 524 million gallons of water/year. </a:t>
            </a:r>
          </a:p>
          <a:p>
            <a:r>
              <a:rPr lang="en-IN" b="1" dirty="0">
                <a:solidFill>
                  <a:schemeClr val="accent1">
                    <a:lumMod val="75000"/>
                  </a:schemeClr>
                </a:solidFill>
              </a:rPr>
              <a:t>Great Lakes Region</a:t>
            </a:r>
            <a:r>
              <a:rPr lang="en-IN" b="1" dirty="0"/>
              <a:t>: </a:t>
            </a:r>
            <a:r>
              <a:rPr lang="en-IN" dirty="0"/>
              <a:t>focus on water quality improvements </a:t>
            </a:r>
          </a:p>
          <a:p>
            <a:r>
              <a:rPr lang="en-IN" b="1" dirty="0">
                <a:solidFill>
                  <a:schemeClr val="accent1">
                    <a:lumMod val="75000"/>
                  </a:schemeClr>
                </a:solidFill>
              </a:rPr>
              <a:t>Lake Champlain</a:t>
            </a:r>
            <a:r>
              <a:rPr lang="en-IN" b="1" dirty="0"/>
              <a:t>: </a:t>
            </a:r>
            <a:r>
              <a:rPr lang="en-IN" dirty="0"/>
              <a:t>improving water quality</a:t>
            </a:r>
            <a:endParaRPr lang="en-US" dirty="0"/>
          </a:p>
        </p:txBody>
      </p:sp>
      <p:pic>
        <p:nvPicPr>
          <p:cNvPr id="17" name="Picture 16"/>
          <p:cNvPicPr>
            <a:picLocks noChangeAspect="1"/>
          </p:cNvPicPr>
          <p:nvPr/>
        </p:nvPicPr>
        <p:blipFill>
          <a:blip r:embed="rId4"/>
          <a:stretch>
            <a:fillRect/>
          </a:stretch>
        </p:blipFill>
        <p:spPr>
          <a:xfrm>
            <a:off x="10934682" y="2730343"/>
            <a:ext cx="1131646" cy="782131"/>
          </a:xfrm>
          <a:prstGeom prst="rect">
            <a:avLst/>
          </a:prstGeom>
        </p:spPr>
      </p:pic>
      <p:sp>
        <p:nvSpPr>
          <p:cNvPr id="18" name="Right Brace 17"/>
          <p:cNvSpPr/>
          <p:nvPr/>
        </p:nvSpPr>
        <p:spPr>
          <a:xfrm>
            <a:off x="4244772" y="2778103"/>
            <a:ext cx="192217" cy="127042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0" name="Straight Arrow Connector 19"/>
          <p:cNvCxnSpPr>
            <a:cxnSpLocks/>
          </p:cNvCxnSpPr>
          <p:nvPr/>
        </p:nvCxnSpPr>
        <p:spPr>
          <a:xfrm flipV="1">
            <a:off x="5699246" y="2802869"/>
            <a:ext cx="1157326" cy="158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Picture 20"/>
          <p:cNvPicPr>
            <a:picLocks noChangeAspect="1"/>
          </p:cNvPicPr>
          <p:nvPr/>
        </p:nvPicPr>
        <p:blipFill>
          <a:blip r:embed="rId5"/>
          <a:stretch>
            <a:fillRect/>
          </a:stretch>
        </p:blipFill>
        <p:spPr>
          <a:xfrm>
            <a:off x="8708571" y="211844"/>
            <a:ext cx="3357756" cy="993926"/>
          </a:xfrm>
          <a:prstGeom prst="rect">
            <a:avLst/>
          </a:prstGeom>
        </p:spPr>
      </p:pic>
      <p:sp>
        <p:nvSpPr>
          <p:cNvPr id="24" name="TextBox 23"/>
          <p:cNvSpPr txBox="1"/>
          <p:nvPr/>
        </p:nvSpPr>
        <p:spPr>
          <a:xfrm>
            <a:off x="350600" y="5793168"/>
            <a:ext cx="6302912" cy="923330"/>
          </a:xfrm>
          <a:prstGeom prst="rect">
            <a:avLst/>
          </a:prstGeom>
          <a:noFill/>
        </p:spPr>
        <p:txBody>
          <a:bodyPr wrap="square" rtlCol="0">
            <a:spAutoFit/>
          </a:bodyPr>
          <a:lstStyle/>
          <a:p>
            <a:r>
              <a:rPr lang="en-IN" b="1" dirty="0">
                <a:solidFill>
                  <a:srgbClr val="C00000"/>
                </a:solidFill>
              </a:rPr>
              <a:t>When one treats people with benevolence and reposes confidence in them, the army will be united in mind and all will be happy to serve their leaders</a:t>
            </a:r>
            <a:r>
              <a:rPr lang="en-IN" i="1" dirty="0"/>
              <a:t>. – ‘The Art of War’ by Sun Tzu</a:t>
            </a:r>
            <a:endParaRPr lang="en-US" dirty="0"/>
          </a:p>
        </p:txBody>
      </p:sp>
      <p:sp>
        <p:nvSpPr>
          <p:cNvPr id="25" name="Footer Placeholder 24"/>
          <p:cNvSpPr>
            <a:spLocks noGrp="1"/>
          </p:cNvSpPr>
          <p:nvPr>
            <p:ph type="ftr" sz="quarter" idx="11"/>
          </p:nvPr>
        </p:nvSpPr>
        <p:spPr/>
        <p:txBody>
          <a:bodyPr/>
          <a:lstStyle/>
          <a:p>
            <a:r>
              <a:rPr lang="en-GB" dirty="0"/>
              <a:t>30</a:t>
            </a:r>
            <a:endParaRPr lang="en-US" dirty="0"/>
          </a:p>
        </p:txBody>
      </p:sp>
      <p:sp>
        <p:nvSpPr>
          <p:cNvPr id="26" name="Slide Number Placeholder 25"/>
          <p:cNvSpPr>
            <a:spLocks noGrp="1"/>
          </p:cNvSpPr>
          <p:nvPr>
            <p:ph type="sldNum" sz="quarter" idx="12"/>
          </p:nvPr>
        </p:nvSpPr>
        <p:spPr/>
        <p:txBody>
          <a:bodyPr/>
          <a:lstStyle/>
          <a:p>
            <a:fld id="{AE8145CD-6F84-4614-A724-6985D0CCAC7F}" type="slidenum">
              <a:rPr lang="en-US" smtClean="0"/>
              <a:t>31</a:t>
            </a:fld>
            <a:endParaRPr lang="en-US"/>
          </a:p>
        </p:txBody>
      </p:sp>
    </p:spTree>
    <p:extLst>
      <p:ext uri="{BB962C8B-B14F-4D97-AF65-F5344CB8AC3E}">
        <p14:creationId xmlns:p14="http://schemas.microsoft.com/office/powerpoint/2010/main" val="673606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65350" y="133385"/>
            <a:ext cx="1709531" cy="369332"/>
          </a:xfrm>
          <a:prstGeom prst="rect">
            <a:avLst/>
          </a:prstGeom>
          <a:solidFill>
            <a:schemeClr val="accent4">
              <a:lumMod val="60000"/>
              <a:lumOff val="40000"/>
            </a:schemeClr>
          </a:solidFill>
        </p:spPr>
        <p:txBody>
          <a:bodyPr wrap="square" rtlCol="0">
            <a:spAutoFit/>
          </a:bodyPr>
          <a:lstStyle/>
          <a:p>
            <a:r>
              <a:rPr lang="en-IN" dirty="0"/>
              <a:t>Ohmae’s 3 C’s</a:t>
            </a:r>
            <a:endParaRPr lang="en-US" dirty="0"/>
          </a:p>
        </p:txBody>
      </p:sp>
      <p:pic>
        <p:nvPicPr>
          <p:cNvPr id="1028" name="Picture 4" descr="https://slidehunter.com/wp-content/uploads/3cs-strategic-framework-300x24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rcRect l="49836" t="23077" r="2903" b="14154"/>
          <a:stretch/>
        </p:blipFill>
        <p:spPr bwMode="auto">
          <a:xfrm>
            <a:off x="10342552" y="396700"/>
            <a:ext cx="1625903" cy="17275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73926" y="581366"/>
            <a:ext cx="7959257" cy="4832092"/>
          </a:xfrm>
          <a:prstGeom prst="rect">
            <a:avLst/>
          </a:prstGeom>
          <a:noFill/>
        </p:spPr>
        <p:txBody>
          <a:bodyPr wrap="square" rtlCol="0">
            <a:spAutoFit/>
          </a:bodyPr>
          <a:lstStyle/>
          <a:p>
            <a:r>
              <a:rPr lang="en-IN" sz="2000" b="1" dirty="0">
                <a:solidFill>
                  <a:schemeClr val="accent2">
                    <a:lumMod val="50000"/>
                  </a:schemeClr>
                </a:solidFill>
              </a:rPr>
              <a:t>Company </a:t>
            </a:r>
            <a:r>
              <a:rPr lang="en-IN" dirty="0"/>
              <a:t>: </a:t>
            </a:r>
            <a:r>
              <a:rPr lang="en-IN" b="1" dirty="0">
                <a:solidFill>
                  <a:srgbClr val="002060"/>
                </a:solidFill>
              </a:rPr>
              <a:t>Keurig Green Mountain Inc. </a:t>
            </a:r>
          </a:p>
          <a:p>
            <a:endParaRPr lang="en-IN" b="1" dirty="0">
              <a:solidFill>
                <a:srgbClr val="002060"/>
              </a:solidFill>
            </a:endParaRPr>
          </a:p>
          <a:p>
            <a:endParaRPr lang="en-IN" dirty="0"/>
          </a:p>
          <a:p>
            <a:endParaRPr lang="en-IN" dirty="0"/>
          </a:p>
          <a:p>
            <a:endParaRPr lang="en-IN" dirty="0"/>
          </a:p>
          <a:p>
            <a:endParaRPr lang="en-IN" dirty="0"/>
          </a:p>
          <a:p>
            <a:r>
              <a:rPr lang="en-IN" b="1" dirty="0"/>
              <a:t>Exceptional Product</a:t>
            </a:r>
            <a:r>
              <a:rPr lang="en-IN" dirty="0"/>
              <a:t>: Keurig</a:t>
            </a:r>
            <a:r>
              <a:rPr lang="en-IN" baseline="30000" dirty="0"/>
              <a:t>®</a:t>
            </a:r>
            <a:r>
              <a:rPr lang="en-IN" dirty="0"/>
              <a:t> brewers in more than 20 million homes &amp; offices</a:t>
            </a:r>
          </a:p>
          <a:p>
            <a:endParaRPr lang="en-IN" dirty="0"/>
          </a:p>
          <a:p>
            <a:r>
              <a:rPr lang="en-IN" b="1" dirty="0"/>
              <a:t>Consistent and Convenient: </a:t>
            </a:r>
            <a:r>
              <a:rPr lang="en-IN" dirty="0"/>
              <a:t>In under a minute deliver a </a:t>
            </a:r>
          </a:p>
          <a:p>
            <a:r>
              <a:rPr lang="en-IN" dirty="0"/>
              <a:t>fresh-brewed, great tasting cup. As a testament to </a:t>
            </a:r>
          </a:p>
          <a:p>
            <a:r>
              <a:rPr lang="en-IN" dirty="0"/>
              <a:t>that quality, more than 50 leading global coffee, tea</a:t>
            </a:r>
          </a:p>
          <a:p>
            <a:r>
              <a:rPr lang="en-IN" dirty="0"/>
              <a:t> and cocoa brands have partnered to offer</a:t>
            </a:r>
          </a:p>
          <a:p>
            <a:r>
              <a:rPr lang="en-IN" dirty="0"/>
              <a:t> consumers 500+ varieties. </a:t>
            </a:r>
          </a:p>
          <a:p>
            <a:endParaRPr lang="en-IN" dirty="0"/>
          </a:p>
          <a:p>
            <a:r>
              <a:rPr lang="en-IN" b="1" dirty="0"/>
              <a:t>Sustainable Farming</a:t>
            </a:r>
            <a:r>
              <a:rPr lang="en-IN" dirty="0"/>
              <a:t>: Socially responsible, resilient </a:t>
            </a:r>
          </a:p>
          <a:p>
            <a:r>
              <a:rPr lang="en-IN" dirty="0"/>
              <a:t>supply chains, promoting thriving coffee </a:t>
            </a:r>
          </a:p>
          <a:p>
            <a:r>
              <a:rPr lang="en-IN" dirty="0"/>
              <a:t>farming communities.</a:t>
            </a:r>
            <a:endParaRPr lang="en-US" dirty="0"/>
          </a:p>
        </p:txBody>
      </p:sp>
      <p:pic>
        <p:nvPicPr>
          <p:cNvPr id="2"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3676" y="793400"/>
            <a:ext cx="2972880" cy="120115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p:cNvPicPr>
            <a:picLocks noChangeAspect="1"/>
          </p:cNvPicPr>
          <p:nvPr/>
        </p:nvPicPr>
        <p:blipFill>
          <a:blip r:embed="rId5">
            <a:extLst>
              <a:ext uri="{BEBA8EAE-BF5A-486C-A8C5-ECC9F3942E4B}">
                <a14:imgProps xmlns:a14="http://schemas.microsoft.com/office/drawing/2010/main">
                  <a14:imgLayer r:embed="rId6">
                    <a14:imgEffect>
                      <a14:sharpenSoften amount="63000"/>
                    </a14:imgEffect>
                    <a14:imgEffect>
                      <a14:brightnessContrast bright="29000"/>
                    </a14:imgEffect>
                  </a14:imgLayer>
                </a14:imgProps>
              </a:ext>
            </a:extLst>
          </a:blip>
          <a:stretch>
            <a:fillRect/>
          </a:stretch>
        </p:blipFill>
        <p:spPr>
          <a:xfrm>
            <a:off x="5963478" y="3086828"/>
            <a:ext cx="6004979" cy="3651904"/>
          </a:xfrm>
          <a:prstGeom prst="rect">
            <a:avLst/>
          </a:prstGeom>
        </p:spPr>
      </p:pic>
      <p:sp>
        <p:nvSpPr>
          <p:cNvPr id="3" name="Footer Placeholder 2"/>
          <p:cNvSpPr>
            <a:spLocks noGrp="1"/>
          </p:cNvSpPr>
          <p:nvPr>
            <p:ph type="ftr" sz="quarter" idx="11"/>
          </p:nvPr>
        </p:nvSpPr>
        <p:spPr/>
        <p:txBody>
          <a:bodyPr/>
          <a:lstStyle/>
          <a:p>
            <a:r>
              <a:rPr lang="en-GB" dirty="0"/>
              <a:t>31</a:t>
            </a:r>
            <a:endParaRPr lang="en-US" dirty="0"/>
          </a:p>
        </p:txBody>
      </p:sp>
      <p:sp>
        <p:nvSpPr>
          <p:cNvPr id="7" name="Slide Number Placeholder 6"/>
          <p:cNvSpPr>
            <a:spLocks noGrp="1"/>
          </p:cNvSpPr>
          <p:nvPr>
            <p:ph type="sldNum" sz="quarter" idx="12"/>
          </p:nvPr>
        </p:nvSpPr>
        <p:spPr/>
        <p:txBody>
          <a:bodyPr/>
          <a:lstStyle/>
          <a:p>
            <a:fld id="{AE8145CD-6F84-4614-A724-6985D0CCAC7F}" type="slidenum">
              <a:rPr lang="en-US" smtClean="0"/>
              <a:t>32</a:t>
            </a:fld>
            <a:endParaRPr lang="en-US"/>
          </a:p>
        </p:txBody>
      </p:sp>
    </p:spTree>
    <p:extLst>
      <p:ext uri="{BB962C8B-B14F-4D97-AF65-F5344CB8AC3E}">
        <p14:creationId xmlns:p14="http://schemas.microsoft.com/office/powerpoint/2010/main" val="2270272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slidehunter.com/wp-content/uploads/3cs-strategic-framework-300x240.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l="49836" t="23077" r="2903" b="14154"/>
          <a:stretch/>
        </p:blipFill>
        <p:spPr bwMode="auto">
          <a:xfrm>
            <a:off x="10347192" y="398282"/>
            <a:ext cx="1624413" cy="17259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4400" y="834887"/>
            <a:ext cx="7513983" cy="2031325"/>
          </a:xfrm>
          <a:prstGeom prst="rect">
            <a:avLst/>
          </a:prstGeom>
          <a:noFill/>
        </p:spPr>
        <p:txBody>
          <a:bodyPr wrap="square" rtlCol="0">
            <a:spAutoFit/>
          </a:bodyPr>
          <a:lstStyle/>
          <a:p>
            <a:r>
              <a:rPr lang="en-IN" b="1" dirty="0">
                <a:solidFill>
                  <a:schemeClr val="accent2">
                    <a:lumMod val="50000"/>
                  </a:schemeClr>
                </a:solidFill>
              </a:rPr>
              <a:t>Customer:</a:t>
            </a:r>
          </a:p>
          <a:p>
            <a:r>
              <a:rPr lang="en-IN" dirty="0"/>
              <a:t>Target Market and Segmentation – </a:t>
            </a:r>
          </a:p>
          <a:p>
            <a:pPr marL="285750" indent="-285750">
              <a:buFont typeface="Arial" panose="020B0604020202020204" pitchFamily="34" charset="0"/>
              <a:buChar char="•"/>
            </a:pPr>
            <a:r>
              <a:rPr lang="en-IN" dirty="0"/>
              <a:t>54 % Americans Drink Coffee (also named ‘Elixir’ in Greek Mythology)</a:t>
            </a:r>
          </a:p>
          <a:p>
            <a:pPr marL="285750" indent="-285750">
              <a:buFont typeface="Arial" panose="020B0604020202020204" pitchFamily="34" charset="0"/>
              <a:buChar char="•"/>
            </a:pPr>
            <a:r>
              <a:rPr lang="en-IN" dirty="0"/>
              <a:t>Middle to Upper Class (drinkers spend $117.7/month on daily 16oz coffee.)</a:t>
            </a:r>
          </a:p>
          <a:p>
            <a:pPr marL="285750" indent="-285750">
              <a:buFont typeface="Arial" panose="020B0604020202020204" pitchFamily="34" charset="0"/>
              <a:buChar char="•"/>
            </a:pPr>
            <a:r>
              <a:rPr lang="en-IN" dirty="0"/>
              <a:t>Home &amp; Office User </a:t>
            </a:r>
            <a:endParaRPr lang="en-US" dirty="0"/>
          </a:p>
          <a:p>
            <a:pPr marL="285750" indent="-285750">
              <a:buFont typeface="Arial" panose="020B0604020202020204" pitchFamily="34" charset="0"/>
              <a:buChar char="•"/>
            </a:pPr>
            <a:r>
              <a:rPr lang="en-IN" dirty="0"/>
              <a:t>4</a:t>
            </a:r>
            <a:r>
              <a:rPr lang="en-US" dirty="0"/>
              <a:t>5 % growth from 2011-2015 in single cup coffee customers</a:t>
            </a:r>
          </a:p>
          <a:p>
            <a:pPr marL="285750" indent="-285750">
              <a:buFont typeface="Arial" panose="020B0604020202020204" pitchFamily="34" charset="0"/>
              <a:buChar char="•"/>
            </a:pPr>
            <a:r>
              <a:rPr lang="en-IN" dirty="0"/>
              <a:t>8</a:t>
            </a:r>
            <a:r>
              <a:rPr lang="en-US" dirty="0"/>
              <a:t>% reduction for grounded/bagged coffee bean customers</a:t>
            </a:r>
            <a:endParaRPr lang="en-IN" dirty="0"/>
          </a:p>
        </p:txBody>
      </p:sp>
      <p:cxnSp>
        <p:nvCxnSpPr>
          <p:cNvPr id="10" name="Straight Connector 9"/>
          <p:cNvCxnSpPr>
            <a:cxnSpLocks/>
          </p:cNvCxnSpPr>
          <p:nvPr/>
        </p:nvCxnSpPr>
        <p:spPr>
          <a:xfrm>
            <a:off x="5227410" y="3367479"/>
            <a:ext cx="22405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284601" y="3062613"/>
            <a:ext cx="7010400" cy="3740203"/>
          </a:xfrm>
          <a:prstGeom prst="rect">
            <a:avLst/>
          </a:prstGeom>
        </p:spPr>
      </p:pic>
      <p:sp>
        <p:nvSpPr>
          <p:cNvPr id="3" name="TextBox 2"/>
          <p:cNvSpPr txBox="1"/>
          <p:nvPr/>
        </p:nvSpPr>
        <p:spPr>
          <a:xfrm>
            <a:off x="3539224" y="3064040"/>
            <a:ext cx="3928697" cy="646331"/>
          </a:xfrm>
          <a:prstGeom prst="rect">
            <a:avLst/>
          </a:prstGeom>
          <a:noFill/>
        </p:spPr>
        <p:txBody>
          <a:bodyPr wrap="square" rtlCol="0">
            <a:spAutoFit/>
          </a:bodyPr>
          <a:lstStyle/>
          <a:p>
            <a:r>
              <a:rPr lang="en-GB" b="1" dirty="0"/>
              <a:t>44 %</a:t>
            </a:r>
            <a:r>
              <a:rPr lang="en-GB" dirty="0"/>
              <a:t> Customers choose single cup brewing systems over other categories</a:t>
            </a:r>
            <a:endParaRPr lang="en-US" dirty="0"/>
          </a:p>
        </p:txBody>
      </p:sp>
      <p:pic>
        <p:nvPicPr>
          <p:cNvPr id="8" name="Picture 4" descr="http://intelligentblends.com/wp-content/uploads/graphop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2876" y="3672346"/>
            <a:ext cx="5009124" cy="30710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365350" y="133385"/>
            <a:ext cx="1709531" cy="369332"/>
          </a:xfrm>
          <a:prstGeom prst="rect">
            <a:avLst/>
          </a:prstGeom>
          <a:solidFill>
            <a:schemeClr val="accent4">
              <a:lumMod val="60000"/>
              <a:lumOff val="40000"/>
            </a:schemeClr>
          </a:solidFill>
        </p:spPr>
        <p:txBody>
          <a:bodyPr wrap="square" rtlCol="0">
            <a:spAutoFit/>
          </a:bodyPr>
          <a:lstStyle/>
          <a:p>
            <a:r>
              <a:rPr lang="en-IN" dirty="0"/>
              <a:t>Ohmae’s 3 C’s</a:t>
            </a:r>
            <a:endParaRPr lang="en-US" dirty="0"/>
          </a:p>
        </p:txBody>
      </p:sp>
      <p:sp>
        <p:nvSpPr>
          <p:cNvPr id="5" name="Footer Placeholder 4"/>
          <p:cNvSpPr>
            <a:spLocks noGrp="1"/>
          </p:cNvSpPr>
          <p:nvPr>
            <p:ph type="ftr" sz="quarter" idx="11"/>
          </p:nvPr>
        </p:nvSpPr>
        <p:spPr/>
        <p:txBody>
          <a:bodyPr/>
          <a:lstStyle/>
          <a:p>
            <a:r>
              <a:rPr lang="en-GB" dirty="0"/>
              <a:t>32</a:t>
            </a:r>
            <a:endParaRPr lang="en-US" dirty="0"/>
          </a:p>
        </p:txBody>
      </p:sp>
      <p:sp>
        <p:nvSpPr>
          <p:cNvPr id="7" name="Slide Number Placeholder 6"/>
          <p:cNvSpPr>
            <a:spLocks noGrp="1"/>
          </p:cNvSpPr>
          <p:nvPr>
            <p:ph type="sldNum" sz="quarter" idx="12"/>
          </p:nvPr>
        </p:nvSpPr>
        <p:spPr/>
        <p:txBody>
          <a:bodyPr/>
          <a:lstStyle/>
          <a:p>
            <a:fld id="{AE8145CD-6F84-4614-A724-6985D0CCAC7F}" type="slidenum">
              <a:rPr lang="en-US" smtClean="0"/>
              <a:t>33</a:t>
            </a:fld>
            <a:endParaRPr lang="en-US"/>
          </a:p>
        </p:txBody>
      </p:sp>
    </p:spTree>
    <p:extLst>
      <p:ext uri="{BB962C8B-B14F-4D97-AF65-F5344CB8AC3E}">
        <p14:creationId xmlns:p14="http://schemas.microsoft.com/office/powerpoint/2010/main" val="745107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297" y="686758"/>
            <a:ext cx="9651892" cy="2585323"/>
          </a:xfrm>
          <a:prstGeom prst="rect">
            <a:avLst/>
          </a:prstGeom>
          <a:noFill/>
        </p:spPr>
        <p:txBody>
          <a:bodyPr wrap="square" rtlCol="0">
            <a:spAutoFit/>
          </a:bodyPr>
          <a:lstStyle/>
          <a:p>
            <a:r>
              <a:rPr lang="en-GB" b="1" dirty="0"/>
              <a:t>Real Consumer Feedback</a:t>
            </a:r>
            <a:r>
              <a:rPr lang="en-GB" dirty="0"/>
              <a:t>: Purdue University, Industrial Engineering Dept. Kitchen 2</a:t>
            </a:r>
            <a:r>
              <a:rPr lang="en-GB" baseline="30000" dirty="0"/>
              <a:t>nd</a:t>
            </a:r>
            <a:r>
              <a:rPr lang="en-GB" dirty="0"/>
              <a:t> floor</a:t>
            </a:r>
          </a:p>
          <a:p>
            <a:r>
              <a:rPr lang="en-GB" dirty="0"/>
              <a:t>1. 90% of the students(above age 24) confess to not think about preparing a coffee at home because K-Cup &amp; Keurig brewer is consistent in brewing quality coffee </a:t>
            </a:r>
          </a:p>
          <a:p>
            <a:r>
              <a:rPr lang="en-GB" dirty="0"/>
              <a:t>2. 95% of students say that they would recommend the Brewer to a friend i.e. loyalty for the brand</a:t>
            </a:r>
          </a:p>
          <a:p>
            <a:r>
              <a:rPr lang="en-GB" dirty="0"/>
              <a:t>3. 85% feedback with common theme “Freshness &amp; taste drive instant satisfaction”</a:t>
            </a:r>
          </a:p>
          <a:p>
            <a:r>
              <a:rPr lang="en-GB" dirty="0"/>
              <a:t>4. 12% suggest that it has changed the way people view coffee machines, no more grinding beans, measuring water &amp; cleaning soggy filters.</a:t>
            </a:r>
          </a:p>
          <a:p>
            <a:r>
              <a:rPr lang="en-GB" dirty="0"/>
              <a:t>5. With Keurig Cup costing only $0.6-0.8/cup, it is easier to brew better coffee with a K-cup instead of waiting time in a Starbucks line</a:t>
            </a:r>
            <a:endParaRPr lang="en-US" dirty="0"/>
          </a:p>
        </p:txBody>
      </p:sp>
      <p:pic>
        <p:nvPicPr>
          <p:cNvPr id="7" name="Picture 6"/>
          <p:cNvPicPr>
            <a:picLocks noChangeAspect="1"/>
          </p:cNvPicPr>
          <p:nvPr/>
        </p:nvPicPr>
        <p:blipFill>
          <a:blip r:embed="rId2"/>
          <a:stretch>
            <a:fillRect/>
          </a:stretch>
        </p:blipFill>
        <p:spPr>
          <a:xfrm>
            <a:off x="380990" y="3456747"/>
            <a:ext cx="5184924" cy="3189218"/>
          </a:xfrm>
          <a:prstGeom prst="rect">
            <a:avLst/>
          </a:prstGeom>
        </p:spPr>
      </p:pic>
      <p:sp>
        <p:nvSpPr>
          <p:cNvPr id="9" name="TextBox 8"/>
          <p:cNvSpPr txBox="1"/>
          <p:nvPr/>
        </p:nvSpPr>
        <p:spPr>
          <a:xfrm>
            <a:off x="5104243" y="79655"/>
            <a:ext cx="1510748" cy="369332"/>
          </a:xfrm>
          <a:prstGeom prst="rect">
            <a:avLst/>
          </a:prstGeom>
          <a:solidFill>
            <a:schemeClr val="accent4">
              <a:lumMod val="60000"/>
              <a:lumOff val="40000"/>
            </a:schemeClr>
          </a:solidFill>
        </p:spPr>
        <p:txBody>
          <a:bodyPr wrap="square" rtlCol="0">
            <a:spAutoFit/>
          </a:bodyPr>
          <a:lstStyle/>
          <a:p>
            <a:r>
              <a:rPr lang="en-GB" dirty="0"/>
              <a:t>Ohmae’s 3 C’s </a:t>
            </a:r>
            <a:endParaRPr lang="en-US" dirty="0"/>
          </a:p>
        </p:txBody>
      </p:sp>
      <p:sp>
        <p:nvSpPr>
          <p:cNvPr id="10" name="TextBox 9"/>
          <p:cNvSpPr txBox="1"/>
          <p:nvPr/>
        </p:nvSpPr>
        <p:spPr>
          <a:xfrm>
            <a:off x="278297" y="448025"/>
            <a:ext cx="1217740" cy="369332"/>
          </a:xfrm>
          <a:prstGeom prst="rect">
            <a:avLst/>
          </a:prstGeom>
          <a:noFill/>
        </p:spPr>
        <p:txBody>
          <a:bodyPr wrap="square" rtlCol="0">
            <a:spAutoFit/>
          </a:bodyPr>
          <a:lstStyle/>
          <a:p>
            <a:r>
              <a:rPr lang="en-GB" b="1" dirty="0">
                <a:solidFill>
                  <a:schemeClr val="accent2">
                    <a:lumMod val="50000"/>
                  </a:schemeClr>
                </a:solidFill>
              </a:rPr>
              <a:t>Customer</a:t>
            </a:r>
            <a:endParaRPr lang="en-US" b="1" dirty="0">
              <a:solidFill>
                <a:schemeClr val="accent2">
                  <a:lumMod val="50000"/>
                </a:schemeClr>
              </a:solidFill>
            </a:endParaRP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10712592" y="197919"/>
            <a:ext cx="1320382" cy="1405798"/>
          </a:xfrm>
          <a:prstGeom prst="rect">
            <a:avLst/>
          </a:prstGeom>
        </p:spPr>
      </p:pic>
      <p:pic>
        <p:nvPicPr>
          <p:cNvPr id="12" name="Picture 11"/>
          <p:cNvPicPr/>
          <p:nvPr/>
        </p:nvPicPr>
        <p:blipFill rotWithShape="1">
          <a:blip r:embed="rId5"/>
          <a:srcRect l="18429" r="17147" b="15670"/>
          <a:stretch/>
        </p:blipFill>
        <p:spPr bwMode="auto">
          <a:xfrm>
            <a:off x="7076662" y="3272081"/>
            <a:ext cx="4860818" cy="3189218"/>
          </a:xfrm>
          <a:prstGeom prst="rect">
            <a:avLst/>
          </a:prstGeom>
          <a:ln>
            <a:noFill/>
          </a:ln>
          <a:extLst>
            <a:ext uri="{53640926-AAD7-44D8-BBD7-CCE9431645EC}">
              <a14:shadowObscured xmlns:a14="http://schemas.microsoft.com/office/drawing/2010/main"/>
            </a:ext>
          </a:extLst>
        </p:spPr>
      </p:pic>
      <p:sp>
        <p:nvSpPr>
          <p:cNvPr id="2" name="Footer Placeholder 1"/>
          <p:cNvSpPr>
            <a:spLocks noGrp="1"/>
          </p:cNvSpPr>
          <p:nvPr>
            <p:ph type="ftr" sz="quarter" idx="11"/>
          </p:nvPr>
        </p:nvSpPr>
        <p:spPr/>
        <p:txBody>
          <a:bodyPr/>
          <a:lstStyle/>
          <a:p>
            <a:r>
              <a:rPr lang="en-GB" dirty="0"/>
              <a:t>33</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34</a:t>
            </a:fld>
            <a:endParaRPr lang="en-US"/>
          </a:p>
        </p:txBody>
      </p:sp>
    </p:spTree>
    <p:extLst>
      <p:ext uri="{BB962C8B-B14F-4D97-AF65-F5344CB8AC3E}">
        <p14:creationId xmlns:p14="http://schemas.microsoft.com/office/powerpoint/2010/main" val="2263472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39687"/>
            <a:ext cx="6920452" cy="3970318"/>
          </a:xfrm>
          <a:prstGeom prst="rect">
            <a:avLst/>
          </a:prstGeom>
          <a:noFill/>
        </p:spPr>
        <p:txBody>
          <a:bodyPr wrap="square" rtlCol="0">
            <a:spAutoFit/>
          </a:bodyPr>
          <a:lstStyle/>
          <a:p>
            <a:r>
              <a:rPr lang="en-GB" dirty="0">
                <a:solidFill>
                  <a:schemeClr val="accent2">
                    <a:lumMod val="50000"/>
                  </a:schemeClr>
                </a:solidFill>
              </a:rPr>
              <a:t>Primary Audience</a:t>
            </a:r>
          </a:p>
          <a:p>
            <a:r>
              <a:rPr lang="en-GB" dirty="0"/>
              <a:t>Adults ranging from 18-24 (MRI index: 82), currently going office, college and always on the go. They love to drink coffee and have a strong sense of responsibility &amp; maturity.</a:t>
            </a:r>
          </a:p>
          <a:p>
            <a:endParaRPr lang="en-GB" dirty="0">
              <a:solidFill>
                <a:schemeClr val="accent2">
                  <a:lumMod val="50000"/>
                </a:schemeClr>
              </a:solidFill>
            </a:endParaRPr>
          </a:p>
          <a:p>
            <a:r>
              <a:rPr lang="en-GB" dirty="0">
                <a:solidFill>
                  <a:schemeClr val="accent2">
                    <a:lumMod val="50000"/>
                  </a:schemeClr>
                </a:solidFill>
              </a:rPr>
              <a:t>Secondary Audience</a:t>
            </a:r>
          </a:p>
          <a:p>
            <a:r>
              <a:rPr lang="en-GB" dirty="0"/>
              <a:t>Adults aging from 55-64 (MRI Index:133) ears old who are parents/grandparents of the new audience, gross over $ 150,000 annually, and are able to afford and provide a luxurious and high end lifestyle.</a:t>
            </a:r>
          </a:p>
          <a:p>
            <a:endParaRPr lang="en-GB" b="1" dirty="0"/>
          </a:p>
          <a:p>
            <a:endParaRPr lang="en-GB" b="1" dirty="0"/>
          </a:p>
          <a:p>
            <a:endParaRPr lang="en-GB" b="1" dirty="0"/>
          </a:p>
          <a:p>
            <a:r>
              <a:rPr lang="en-GB" b="1" dirty="0"/>
              <a:t>Coffee Consumption within Keurig Households</a:t>
            </a:r>
          </a:p>
        </p:txBody>
      </p:sp>
      <p:pic>
        <p:nvPicPr>
          <p:cNvPr id="5" name="Picture 4"/>
          <p:cNvPicPr>
            <a:picLocks noChangeAspect="1"/>
          </p:cNvPicPr>
          <p:nvPr/>
        </p:nvPicPr>
        <p:blipFill>
          <a:blip r:embed="rId2"/>
          <a:stretch>
            <a:fillRect/>
          </a:stretch>
        </p:blipFill>
        <p:spPr>
          <a:xfrm>
            <a:off x="6920452" y="978280"/>
            <a:ext cx="5271548" cy="2679319"/>
          </a:xfrm>
          <a:prstGeom prst="rect">
            <a:avLst/>
          </a:prstGeom>
        </p:spPr>
      </p:pic>
      <p:sp>
        <p:nvSpPr>
          <p:cNvPr id="7" name="TextBox 6"/>
          <p:cNvSpPr txBox="1"/>
          <p:nvPr/>
        </p:nvSpPr>
        <p:spPr>
          <a:xfrm>
            <a:off x="3392557" y="199647"/>
            <a:ext cx="6056243" cy="369332"/>
          </a:xfrm>
          <a:prstGeom prst="rect">
            <a:avLst/>
          </a:prstGeom>
          <a:noFill/>
        </p:spPr>
        <p:txBody>
          <a:bodyPr wrap="square" rtlCol="0">
            <a:spAutoFit/>
          </a:bodyPr>
          <a:lstStyle/>
          <a:p>
            <a:r>
              <a:rPr lang="en-GB" b="1" dirty="0">
                <a:solidFill>
                  <a:schemeClr val="accent6">
                    <a:lumMod val="50000"/>
                  </a:schemeClr>
                </a:solidFill>
              </a:rPr>
              <a:t>Keurig Brewers Skew to Higher Income Demographics</a:t>
            </a:r>
            <a:endParaRPr lang="en-US" b="1" dirty="0">
              <a:solidFill>
                <a:schemeClr val="accent6">
                  <a:lumMod val="50000"/>
                </a:schemeClr>
              </a:solidFill>
            </a:endParaRPr>
          </a:p>
        </p:txBody>
      </p:sp>
      <p:pic>
        <p:nvPicPr>
          <p:cNvPr id="8" name="Picture 7"/>
          <p:cNvPicPr>
            <a:picLocks noChangeAspect="1"/>
          </p:cNvPicPr>
          <p:nvPr/>
        </p:nvPicPr>
        <p:blipFill>
          <a:blip r:embed="rId3"/>
          <a:stretch>
            <a:fillRect/>
          </a:stretch>
        </p:blipFill>
        <p:spPr>
          <a:xfrm>
            <a:off x="7182783" y="3657599"/>
            <a:ext cx="4532033" cy="1824236"/>
          </a:xfrm>
          <a:prstGeom prst="rect">
            <a:avLst/>
          </a:prstGeom>
        </p:spPr>
      </p:pic>
      <p:cxnSp>
        <p:nvCxnSpPr>
          <p:cNvPr id="13" name="Straight Arrow Connector 12"/>
          <p:cNvCxnSpPr>
            <a:cxnSpLocks/>
          </p:cNvCxnSpPr>
          <p:nvPr/>
        </p:nvCxnSpPr>
        <p:spPr>
          <a:xfrm>
            <a:off x="4558748" y="4876800"/>
            <a:ext cx="393080" cy="46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p:txBody>
          <a:bodyPr/>
          <a:lstStyle/>
          <a:p>
            <a:r>
              <a:rPr lang="en-GB" dirty="0"/>
              <a:t>34</a:t>
            </a:r>
            <a:endParaRPr lang="en-US" dirty="0"/>
          </a:p>
        </p:txBody>
      </p:sp>
      <p:sp>
        <p:nvSpPr>
          <p:cNvPr id="4" name="Slide Number Placeholder 3"/>
          <p:cNvSpPr>
            <a:spLocks noGrp="1"/>
          </p:cNvSpPr>
          <p:nvPr>
            <p:ph type="sldNum" sz="quarter" idx="12"/>
          </p:nvPr>
        </p:nvSpPr>
        <p:spPr/>
        <p:txBody>
          <a:bodyPr/>
          <a:lstStyle/>
          <a:p>
            <a:fld id="{AE8145CD-6F84-4614-A724-6985D0CCAC7F}" type="slidenum">
              <a:rPr lang="en-US" smtClean="0"/>
              <a:t>35</a:t>
            </a:fld>
            <a:endParaRPr lang="en-US"/>
          </a:p>
        </p:txBody>
      </p:sp>
    </p:spTree>
    <p:extLst>
      <p:ext uri="{BB962C8B-B14F-4D97-AF65-F5344CB8AC3E}">
        <p14:creationId xmlns:p14="http://schemas.microsoft.com/office/powerpoint/2010/main" val="144015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3877" y="137131"/>
            <a:ext cx="1510748" cy="369332"/>
          </a:xfrm>
          <a:prstGeom prst="rect">
            <a:avLst/>
          </a:prstGeom>
          <a:solidFill>
            <a:schemeClr val="accent4">
              <a:lumMod val="60000"/>
              <a:lumOff val="40000"/>
            </a:schemeClr>
          </a:solidFill>
        </p:spPr>
        <p:txBody>
          <a:bodyPr wrap="square" rtlCol="0">
            <a:spAutoFit/>
          </a:bodyPr>
          <a:lstStyle/>
          <a:p>
            <a:r>
              <a:rPr lang="en-GB" dirty="0"/>
              <a:t>Ohmae’s 3 C’s </a:t>
            </a:r>
            <a:endParaRPr lang="en-US" dirty="0"/>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10946296" y="117589"/>
            <a:ext cx="1139686" cy="1213412"/>
          </a:xfrm>
          <a:prstGeom prst="rect">
            <a:avLst/>
          </a:prstGeom>
        </p:spPr>
      </p:pic>
      <p:sp>
        <p:nvSpPr>
          <p:cNvPr id="6" name="Title 1"/>
          <p:cNvSpPr>
            <a:spLocks noGrp="1"/>
          </p:cNvSpPr>
          <p:nvPr>
            <p:ph type="title"/>
          </p:nvPr>
        </p:nvSpPr>
        <p:spPr>
          <a:xfrm>
            <a:off x="294859" y="380855"/>
            <a:ext cx="1851993" cy="902877"/>
          </a:xfrm>
        </p:spPr>
        <p:txBody>
          <a:bodyPr>
            <a:normAutofit/>
          </a:bodyPr>
          <a:lstStyle/>
          <a:p>
            <a:r>
              <a:rPr lang="en-GB" sz="1800" b="1" dirty="0">
                <a:solidFill>
                  <a:schemeClr val="accent2">
                    <a:lumMod val="50000"/>
                  </a:schemeClr>
                </a:solidFill>
                <a:latin typeface="+mn-lt"/>
                <a:cs typeface="Arial" panose="020B0604020202020204" pitchFamily="34" charset="0"/>
              </a:rPr>
              <a:t>Competition</a:t>
            </a:r>
            <a:endParaRPr lang="en-US" sz="1800" b="1" dirty="0">
              <a:solidFill>
                <a:schemeClr val="accent2">
                  <a:lumMod val="50000"/>
                </a:schemeClr>
              </a:solidFill>
              <a:latin typeface="+mn-lt"/>
              <a:cs typeface="Arial" panose="020B0604020202020204" pitchFamily="34" charset="0"/>
            </a:endParaRPr>
          </a:p>
        </p:txBody>
      </p:sp>
      <p:sp>
        <p:nvSpPr>
          <p:cNvPr id="2" name="TextBox 1"/>
          <p:cNvSpPr txBox="1"/>
          <p:nvPr/>
        </p:nvSpPr>
        <p:spPr>
          <a:xfrm>
            <a:off x="294859" y="1102839"/>
            <a:ext cx="5121203" cy="4801314"/>
          </a:xfrm>
          <a:prstGeom prst="rect">
            <a:avLst/>
          </a:prstGeom>
          <a:noFill/>
        </p:spPr>
        <p:txBody>
          <a:bodyPr wrap="square" rtlCol="0">
            <a:spAutoFit/>
          </a:bodyPr>
          <a:lstStyle/>
          <a:p>
            <a:pPr marL="285750" indent="-285750">
              <a:buFont typeface="Wingdings" panose="05000000000000000000" pitchFamily="2" charset="2"/>
              <a:buChar char="§"/>
            </a:pPr>
            <a:r>
              <a:rPr lang="en-GB" dirty="0"/>
              <a:t>Low barriers to entry encouraged new competitors that brewed coffee packaged in non-patented pods</a:t>
            </a:r>
          </a:p>
          <a:p>
            <a:pPr marL="285750" indent="-285750">
              <a:buFont typeface="Wingdings" panose="05000000000000000000" pitchFamily="2" charset="2"/>
              <a:buChar char="§"/>
            </a:pPr>
            <a:r>
              <a:rPr lang="en-GB" dirty="0"/>
              <a:t>Many current &amp; potential competitors had substantially greater financial, marketing, and operating resources than Keurig such as Nestle(Nespresso), Starbucks, Kraft(</a:t>
            </a:r>
            <a:r>
              <a:rPr lang="en-GB" dirty="0" err="1"/>
              <a:t>Tassimo</a:t>
            </a:r>
            <a:r>
              <a:rPr lang="en-GB" dirty="0"/>
              <a:t>) &amp; Mars(Flavia)</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r>
              <a:rPr lang="en-GB" dirty="0"/>
              <a:t>But Keurig Solved Consumer problems by inventing Keurig 2.0 which is</a:t>
            </a:r>
          </a:p>
          <a:p>
            <a:pPr marL="285750" indent="-285750">
              <a:buFont typeface="Wingdings" panose="05000000000000000000" pitchFamily="2" charset="2"/>
              <a:buChar char="ü"/>
            </a:pPr>
            <a:r>
              <a:rPr lang="en-GB" dirty="0"/>
              <a:t> Convenient, low mess, fast, reduces waste</a:t>
            </a:r>
          </a:p>
          <a:p>
            <a:pPr marL="285750" indent="-285750">
              <a:buFont typeface="Wingdings" panose="05000000000000000000" pitchFamily="2" charset="2"/>
              <a:buChar char="ü"/>
            </a:pPr>
            <a:r>
              <a:rPr lang="en-GB" dirty="0"/>
              <a:t> brand variety, consistent taste</a:t>
            </a:r>
          </a:p>
          <a:p>
            <a:endParaRPr lang="en-GB" b="1" dirty="0">
              <a:solidFill>
                <a:srgbClr val="C00000"/>
              </a:solidFill>
            </a:endParaRPr>
          </a:p>
          <a:p>
            <a:r>
              <a:rPr lang="en-GB" b="1" dirty="0">
                <a:solidFill>
                  <a:srgbClr val="002060"/>
                </a:solidFill>
              </a:rPr>
              <a:t>Continual Innovation in all segments is the Key Factor for Success</a:t>
            </a:r>
          </a:p>
          <a:p>
            <a:pPr marL="285750" indent="-285750">
              <a:buFont typeface="Wingdings" panose="05000000000000000000" pitchFamily="2" charset="2"/>
              <a:buChar char="§"/>
            </a:pPr>
            <a:endParaRPr lang="en-US" dirty="0"/>
          </a:p>
        </p:txBody>
      </p:sp>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Layer>
                </a14:imgProps>
              </a:ext>
            </a:extLst>
          </a:blip>
          <a:srcRect l="8829" r="5464" b="1141"/>
          <a:stretch/>
        </p:blipFill>
        <p:spPr>
          <a:xfrm>
            <a:off x="6524625" y="1264669"/>
            <a:ext cx="5561357" cy="3119129"/>
          </a:xfrm>
          <a:prstGeom prst="rect">
            <a:avLst/>
          </a:prstGeom>
        </p:spPr>
      </p:pic>
      <p:pic>
        <p:nvPicPr>
          <p:cNvPr id="15362" name="Picture 2" descr="http://www.keurig.ca/medias/desktop-faq-K2.0-EN.jpg?context=bWFzdGVyfGRlc2t0b3Bfc3VwcG9ydF9rMi4wX2JyZXdlcnN8OTM3MTB8aW1hZ2UvanBlZ3xkZXNrdG9wX3N1cHBvcnRfazIuMF9icmV3ZXJzL2g0Yi9oZjAvODc5NjQyNDU2ODg2Mi5qcGd8Y2UyYjA4NDJjYTdkZTJiZDUwNDg3YWRlZDU4NjBlMzA2YjJiNjY0NjgwNzQ0ODJkMTAxN2NjYWNmMTY0MzM1Mw&amp;attachment=tr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4625" y="4238625"/>
            <a:ext cx="5667375" cy="261937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GB" dirty="0"/>
              <a:t>35</a:t>
            </a:r>
            <a:endParaRPr lang="en-US" dirty="0"/>
          </a:p>
        </p:txBody>
      </p:sp>
      <p:sp>
        <p:nvSpPr>
          <p:cNvPr id="8" name="Slide Number Placeholder 7"/>
          <p:cNvSpPr>
            <a:spLocks noGrp="1"/>
          </p:cNvSpPr>
          <p:nvPr>
            <p:ph type="sldNum" sz="quarter" idx="12"/>
          </p:nvPr>
        </p:nvSpPr>
        <p:spPr/>
        <p:txBody>
          <a:bodyPr/>
          <a:lstStyle/>
          <a:p>
            <a:fld id="{AE8145CD-6F84-4614-A724-6985D0CCAC7F}" type="slidenum">
              <a:rPr lang="en-US" smtClean="0"/>
              <a:t>36</a:t>
            </a:fld>
            <a:endParaRPr lang="en-US"/>
          </a:p>
        </p:txBody>
      </p:sp>
    </p:spTree>
    <p:extLst>
      <p:ext uri="{BB962C8B-B14F-4D97-AF65-F5344CB8AC3E}">
        <p14:creationId xmlns:p14="http://schemas.microsoft.com/office/powerpoint/2010/main" val="3072236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23251" y="86348"/>
            <a:ext cx="4709607" cy="369332"/>
          </a:xfrm>
          <a:prstGeom prst="rect">
            <a:avLst/>
          </a:prstGeom>
          <a:noFill/>
        </p:spPr>
        <p:txBody>
          <a:bodyPr wrap="square" rtlCol="0">
            <a:spAutoFit/>
          </a:bodyPr>
          <a:lstStyle/>
          <a:p>
            <a:r>
              <a:rPr lang="en-GB" dirty="0"/>
              <a:t>Competitor Profile #1 in Pod Brewing Systems</a:t>
            </a:r>
            <a:endParaRPr lang="en-US" dirty="0"/>
          </a:p>
        </p:txBody>
      </p:sp>
      <p:sp>
        <p:nvSpPr>
          <p:cNvPr id="6" name="TextBox 5"/>
          <p:cNvSpPr txBox="1"/>
          <p:nvPr/>
        </p:nvSpPr>
        <p:spPr>
          <a:xfrm>
            <a:off x="886421" y="3092321"/>
            <a:ext cx="7139911" cy="2954655"/>
          </a:xfrm>
          <a:prstGeom prst="rect">
            <a:avLst/>
          </a:prstGeom>
          <a:noFill/>
        </p:spPr>
        <p:txBody>
          <a:bodyPr wrap="square" rtlCol="0">
            <a:spAutoFit/>
          </a:bodyPr>
          <a:lstStyle/>
          <a:p>
            <a:r>
              <a:rPr lang="en-IN" dirty="0">
                <a:cs typeface="Times New Roman" panose="02020603050405020304" pitchFamily="18" charset="0"/>
              </a:rPr>
              <a:t>In 2013, </a:t>
            </a:r>
            <a:r>
              <a:rPr lang="en-IN" b="1" dirty="0">
                <a:solidFill>
                  <a:srgbClr val="002060"/>
                </a:solidFill>
                <a:cs typeface="Times New Roman" panose="02020603050405020304" pitchFamily="18" charset="0"/>
              </a:rPr>
              <a:t>Keurig</a:t>
            </a:r>
            <a:r>
              <a:rPr lang="en-IN" dirty="0">
                <a:cs typeface="Times New Roman" panose="02020603050405020304" pitchFamily="18" charset="0"/>
              </a:rPr>
              <a:t> did approximately 92% of its sales through the combination of portion packs and Keurig Single Cup brewers and related accessories. The company had </a:t>
            </a:r>
            <a:r>
              <a:rPr lang="en-IN" dirty="0">
                <a:highlight>
                  <a:srgbClr val="FFFF00"/>
                </a:highlight>
                <a:cs typeface="Times New Roman" panose="02020603050405020304" pitchFamily="18" charset="0"/>
              </a:rPr>
              <a:t>$4.3 billion in total sales </a:t>
            </a:r>
            <a:r>
              <a:rPr lang="en-IN" dirty="0">
                <a:cs typeface="Times New Roman" panose="02020603050405020304" pitchFamily="18" charset="0"/>
              </a:rPr>
              <a:t>coming from Keurig Single Cup Brewer from the United States and Canada.</a:t>
            </a:r>
          </a:p>
          <a:p>
            <a:r>
              <a:rPr lang="en-IN" sz="2400" b="1" dirty="0">
                <a:cs typeface="Times New Roman" panose="02020603050405020304" pitchFamily="18" charset="0"/>
              </a:rPr>
              <a:t>                                         Whereas </a:t>
            </a:r>
          </a:p>
          <a:p>
            <a:r>
              <a:rPr lang="en-IN" b="1" dirty="0">
                <a:solidFill>
                  <a:schemeClr val="accent2">
                    <a:lumMod val="50000"/>
                  </a:schemeClr>
                </a:solidFill>
                <a:cs typeface="Times New Roman" panose="02020603050405020304" pitchFamily="18" charset="0"/>
              </a:rPr>
              <a:t>Nespresso</a:t>
            </a:r>
            <a:r>
              <a:rPr lang="en-IN" dirty="0">
                <a:cs typeface="Times New Roman" panose="02020603050405020304" pitchFamily="18" charset="0"/>
              </a:rPr>
              <a:t> only does </a:t>
            </a:r>
            <a:r>
              <a:rPr lang="en-IN" dirty="0">
                <a:highlight>
                  <a:srgbClr val="00FF00"/>
                </a:highlight>
                <a:cs typeface="Times New Roman" panose="02020603050405020304" pitchFamily="18" charset="0"/>
              </a:rPr>
              <a:t>$300 million</a:t>
            </a:r>
            <a:r>
              <a:rPr lang="en-IN" dirty="0">
                <a:cs typeface="Times New Roman" panose="02020603050405020304" pitchFamily="18" charset="0"/>
              </a:rPr>
              <a:t> in sales of coffee pods/capsules and brewing systems</a:t>
            </a:r>
          </a:p>
          <a:p>
            <a:endParaRPr lang="en-IN" dirty="0">
              <a:cs typeface="Times New Roman" panose="02020603050405020304" pitchFamily="18" charset="0"/>
            </a:endParaRPr>
          </a:p>
          <a:p>
            <a:r>
              <a:rPr lang="en-IN" dirty="0">
                <a:cs typeface="Times New Roman" panose="02020603050405020304" pitchFamily="18" charset="0"/>
              </a:rPr>
              <a:t>Thus proving the hypothesis that  continual innovation over all categories sustains the blows of competitors.</a:t>
            </a:r>
          </a:p>
        </p:txBody>
      </p:sp>
      <p:pic>
        <p:nvPicPr>
          <p:cNvPr id="7" name="Content Placeholder 4"/>
          <p:cNvPicPr>
            <a:picLocks noChangeAspect="1"/>
          </p:cNvPicPr>
          <p:nvPr/>
        </p:nvPicPr>
        <p:blipFill>
          <a:blip r:embed="rId2"/>
          <a:stretch>
            <a:fillRect/>
          </a:stretch>
        </p:blipFill>
        <p:spPr>
          <a:xfrm>
            <a:off x="10403663" y="184667"/>
            <a:ext cx="1676366" cy="1784810"/>
          </a:xfrm>
          <a:prstGeom prst="rect">
            <a:avLst/>
          </a:prstGeom>
        </p:spPr>
      </p:pic>
      <p:pic>
        <p:nvPicPr>
          <p:cNvPr id="8" name="Picture 7"/>
          <p:cNvPicPr>
            <a:picLocks noChangeAspect="1"/>
          </p:cNvPicPr>
          <p:nvPr/>
        </p:nvPicPr>
        <p:blipFill>
          <a:blip r:embed="rId3"/>
          <a:stretch>
            <a:fillRect/>
          </a:stretch>
        </p:blipFill>
        <p:spPr>
          <a:xfrm>
            <a:off x="8220101" y="1983032"/>
            <a:ext cx="3915436" cy="3864866"/>
          </a:xfrm>
          <a:prstGeom prst="rect">
            <a:avLst/>
          </a:prstGeom>
        </p:spPr>
      </p:pic>
      <p:sp>
        <p:nvSpPr>
          <p:cNvPr id="2" name="TextBox 1"/>
          <p:cNvSpPr txBox="1"/>
          <p:nvPr/>
        </p:nvSpPr>
        <p:spPr>
          <a:xfrm>
            <a:off x="555117" y="690371"/>
            <a:ext cx="6938277" cy="2585323"/>
          </a:xfrm>
          <a:prstGeom prst="rect">
            <a:avLst/>
          </a:prstGeom>
          <a:noFill/>
        </p:spPr>
        <p:txBody>
          <a:bodyPr wrap="square" rtlCol="0">
            <a:spAutoFit/>
          </a:bodyPr>
          <a:lstStyle/>
          <a:p>
            <a:pPr marL="285750" indent="-285750">
              <a:buFont typeface="Wingdings" panose="05000000000000000000" pitchFamily="2" charset="2"/>
              <a:buChar char="§"/>
            </a:pPr>
            <a:r>
              <a:rPr lang="en-GB" dirty="0"/>
              <a:t>Nestle, which has a 35% global share of the single-serve market, has only tiny presence in North America eyeing for bigger share.</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r>
              <a:rPr lang="en-GB" dirty="0"/>
              <a:t>North America is the 2</a:t>
            </a:r>
            <a:r>
              <a:rPr lang="en-GB" baseline="30000" dirty="0"/>
              <a:t>nd</a:t>
            </a:r>
            <a:r>
              <a:rPr lang="en-GB" dirty="0"/>
              <a:t> largest market in the $8billion single-serve market</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r>
              <a:rPr lang="en-GB" dirty="0"/>
              <a:t>Nestle dominates the European market with a commanding 70% share.</a:t>
            </a:r>
          </a:p>
          <a:p>
            <a:pPr marL="285750" indent="-285750">
              <a:buFont typeface="Wingdings" panose="05000000000000000000" pitchFamily="2" charset="2"/>
              <a:buChar char="§"/>
            </a:pPr>
            <a:endParaRPr lang="en-US" dirty="0"/>
          </a:p>
        </p:txBody>
      </p:sp>
      <p:sp>
        <p:nvSpPr>
          <p:cNvPr id="9" name="TextBox 8"/>
          <p:cNvSpPr txBox="1"/>
          <p:nvPr/>
        </p:nvSpPr>
        <p:spPr>
          <a:xfrm>
            <a:off x="3123028" y="6246055"/>
            <a:ext cx="8707901" cy="646331"/>
          </a:xfrm>
          <a:prstGeom prst="rect">
            <a:avLst/>
          </a:prstGeom>
          <a:noFill/>
        </p:spPr>
        <p:txBody>
          <a:bodyPr wrap="square" rtlCol="0">
            <a:spAutoFit/>
          </a:bodyPr>
          <a:lstStyle/>
          <a:p>
            <a:r>
              <a:rPr lang="en-GB" b="1" dirty="0">
                <a:solidFill>
                  <a:srgbClr val="C00000"/>
                </a:solidFill>
              </a:rPr>
              <a:t>Shaping The Opponent </a:t>
            </a:r>
            <a:r>
              <a:rPr lang="en-GB" dirty="0"/>
              <a:t>: Employing the Strategy to Master the Competition</a:t>
            </a:r>
          </a:p>
          <a:p>
            <a:r>
              <a:rPr lang="en-GB" dirty="0"/>
              <a:t>				                                                  -Sun Tzu </a:t>
            </a:r>
            <a:r>
              <a:rPr lang="en-GB" i="1" dirty="0"/>
              <a:t>The Art of War</a:t>
            </a:r>
            <a:endParaRPr lang="en-US" i="1" dirty="0"/>
          </a:p>
        </p:txBody>
      </p:sp>
      <p:sp>
        <p:nvSpPr>
          <p:cNvPr id="3" name="Arc 2"/>
          <p:cNvSpPr/>
          <p:nvPr/>
        </p:nvSpPr>
        <p:spPr>
          <a:xfrm rot="11580133">
            <a:off x="8313425" y="2480471"/>
            <a:ext cx="2509754" cy="3138887"/>
          </a:xfrm>
          <a:prstGeom prst="arc">
            <a:avLst>
              <a:gd name="adj1" fmla="val 16200000"/>
              <a:gd name="adj2" fmla="val 2153477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rot="20583429">
            <a:off x="9568572" y="2141651"/>
            <a:ext cx="2520568" cy="3536988"/>
          </a:xfrm>
          <a:prstGeom prst="arc">
            <a:avLst>
              <a:gd name="adj1" fmla="val 16200000"/>
              <a:gd name="adj2" fmla="val 21534771"/>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dirty="0"/>
              <a:t>36</a:t>
            </a:r>
            <a:endParaRPr lang="en-US" dirty="0"/>
          </a:p>
        </p:txBody>
      </p:sp>
      <p:sp>
        <p:nvSpPr>
          <p:cNvPr id="11" name="Slide Number Placeholder 10"/>
          <p:cNvSpPr>
            <a:spLocks noGrp="1"/>
          </p:cNvSpPr>
          <p:nvPr>
            <p:ph type="sldNum" sz="quarter" idx="12"/>
          </p:nvPr>
        </p:nvSpPr>
        <p:spPr/>
        <p:txBody>
          <a:bodyPr/>
          <a:lstStyle/>
          <a:p>
            <a:fld id="{AE8145CD-6F84-4614-A724-6985D0CCAC7F}" type="slidenum">
              <a:rPr lang="en-US" smtClean="0"/>
              <a:t>37</a:t>
            </a:fld>
            <a:endParaRPr lang="en-US"/>
          </a:p>
        </p:txBody>
      </p:sp>
    </p:spTree>
    <p:extLst>
      <p:ext uri="{BB962C8B-B14F-4D97-AF65-F5344CB8AC3E}">
        <p14:creationId xmlns:p14="http://schemas.microsoft.com/office/powerpoint/2010/main" val="1676098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325149404"/>
              </p:ext>
            </p:extLst>
          </p:nvPr>
        </p:nvGraphicFramePr>
        <p:xfrm>
          <a:off x="2858051" y="630949"/>
          <a:ext cx="9241184" cy="4745956"/>
        </p:xfrm>
        <a:graphic>
          <a:graphicData uri="http://schemas.openxmlformats.org/drawingml/2006/table">
            <a:tbl>
              <a:tblPr firstRow="1" bandRow="1">
                <a:tableStyleId>{5C22544A-7EE6-4342-B048-85BDC9FD1C3A}</a:tableStyleId>
              </a:tblPr>
              <a:tblGrid>
                <a:gridCol w="4920975">
                  <a:extLst>
                    <a:ext uri="{9D8B030D-6E8A-4147-A177-3AD203B41FA5}">
                      <a16:colId xmlns:a16="http://schemas.microsoft.com/office/drawing/2014/main" val="1084272043"/>
                    </a:ext>
                  </a:extLst>
                </a:gridCol>
                <a:gridCol w="4320209">
                  <a:extLst>
                    <a:ext uri="{9D8B030D-6E8A-4147-A177-3AD203B41FA5}">
                      <a16:colId xmlns:a16="http://schemas.microsoft.com/office/drawing/2014/main" val="3364533691"/>
                    </a:ext>
                  </a:extLst>
                </a:gridCol>
              </a:tblGrid>
              <a:tr h="382689">
                <a:tc>
                  <a:txBody>
                    <a:bodyPr/>
                    <a:lstStyle/>
                    <a:p>
                      <a:r>
                        <a:rPr lang="en-GB" dirty="0">
                          <a:solidFill>
                            <a:schemeClr val="tx1"/>
                          </a:solidFill>
                        </a:rPr>
                        <a:t>Keurig</a:t>
                      </a:r>
                      <a:endParaRPr lang="en-US" dirty="0">
                        <a:solidFill>
                          <a:schemeClr val="tx1"/>
                        </a:solidFill>
                      </a:endParaRPr>
                    </a:p>
                  </a:txBody>
                  <a:tcPr>
                    <a:solidFill>
                      <a:srgbClr val="FFC000"/>
                    </a:solidFill>
                  </a:tcPr>
                </a:tc>
                <a:tc>
                  <a:txBody>
                    <a:bodyPr/>
                    <a:lstStyle/>
                    <a:p>
                      <a:r>
                        <a:rPr lang="en-GB" dirty="0">
                          <a:solidFill>
                            <a:schemeClr val="tx1"/>
                          </a:solidFill>
                        </a:rPr>
                        <a:t>Starbucks</a:t>
                      </a:r>
                      <a:endParaRPr lang="en-US" dirty="0">
                        <a:solidFill>
                          <a:schemeClr val="tx1"/>
                        </a:solidFill>
                      </a:endParaRPr>
                    </a:p>
                  </a:txBody>
                  <a:tcPr>
                    <a:solidFill>
                      <a:srgbClr val="FFC000"/>
                    </a:solidFill>
                  </a:tcPr>
                </a:tc>
                <a:extLst>
                  <a:ext uri="{0D108BD9-81ED-4DB2-BD59-A6C34878D82A}">
                    <a16:rowId xmlns:a16="http://schemas.microsoft.com/office/drawing/2014/main" val="442190790"/>
                  </a:ext>
                </a:extLst>
              </a:tr>
              <a:tr h="382689">
                <a:tc>
                  <a:txBody>
                    <a:bodyPr/>
                    <a:lstStyle/>
                    <a:p>
                      <a:r>
                        <a:rPr lang="en-GB" dirty="0"/>
                        <a:t>Keurig 2.0 (invented 2015)</a:t>
                      </a:r>
                      <a:endParaRPr lang="en-US" dirty="0"/>
                    </a:p>
                  </a:txBody>
                  <a:tcPr/>
                </a:tc>
                <a:tc>
                  <a:txBody>
                    <a:bodyPr/>
                    <a:lstStyle/>
                    <a:p>
                      <a:r>
                        <a:rPr lang="en-GB" dirty="0"/>
                        <a:t>Verismo</a:t>
                      </a:r>
                      <a:endParaRPr lang="en-US" dirty="0"/>
                    </a:p>
                  </a:txBody>
                  <a:tcPr/>
                </a:tc>
                <a:extLst>
                  <a:ext uri="{0D108BD9-81ED-4DB2-BD59-A6C34878D82A}">
                    <a16:rowId xmlns:a16="http://schemas.microsoft.com/office/drawing/2014/main" val="322207641"/>
                  </a:ext>
                </a:extLst>
              </a:tr>
              <a:tr h="382689">
                <a:tc>
                  <a:txBody>
                    <a:bodyPr/>
                    <a:lstStyle/>
                    <a:p>
                      <a:r>
                        <a:rPr lang="en-GB" dirty="0"/>
                        <a:t>$119</a:t>
                      </a:r>
                      <a:endParaRPr lang="en-US" dirty="0"/>
                    </a:p>
                  </a:txBody>
                  <a:tcPr/>
                </a:tc>
                <a:tc>
                  <a:txBody>
                    <a:bodyPr/>
                    <a:lstStyle/>
                    <a:p>
                      <a:r>
                        <a:rPr lang="en-GB" dirty="0"/>
                        <a:t>$249</a:t>
                      </a:r>
                      <a:endParaRPr lang="en-US" dirty="0"/>
                    </a:p>
                  </a:txBody>
                  <a:tcPr/>
                </a:tc>
                <a:extLst>
                  <a:ext uri="{0D108BD9-81ED-4DB2-BD59-A6C34878D82A}">
                    <a16:rowId xmlns:a16="http://schemas.microsoft.com/office/drawing/2014/main" val="2614875377"/>
                  </a:ext>
                </a:extLst>
              </a:tr>
              <a:tr h="382689">
                <a:tc>
                  <a:txBody>
                    <a:bodyPr/>
                    <a:lstStyle/>
                    <a:p>
                      <a:r>
                        <a:rPr lang="en-GB" dirty="0"/>
                        <a:t>$0.53</a:t>
                      </a:r>
                      <a:endParaRPr lang="en-US" dirty="0"/>
                    </a:p>
                  </a:txBody>
                  <a:tcPr/>
                </a:tc>
                <a:tc>
                  <a:txBody>
                    <a:bodyPr/>
                    <a:lstStyle/>
                    <a:p>
                      <a:r>
                        <a:rPr lang="en-GB" dirty="0"/>
                        <a:t>Not Produce</a:t>
                      </a:r>
                      <a:endParaRPr lang="en-US" dirty="0"/>
                    </a:p>
                  </a:txBody>
                  <a:tcPr/>
                </a:tc>
                <a:extLst>
                  <a:ext uri="{0D108BD9-81ED-4DB2-BD59-A6C34878D82A}">
                    <a16:rowId xmlns:a16="http://schemas.microsoft.com/office/drawing/2014/main" val="3990222332"/>
                  </a:ext>
                </a:extLst>
              </a:tr>
              <a:tr h="382689">
                <a:tc>
                  <a:txBody>
                    <a:bodyPr/>
                    <a:lstStyle/>
                    <a:p>
                      <a:r>
                        <a:rPr lang="en-GB" dirty="0"/>
                        <a:t>None, ‘My K-Cup’ assembly, no filter required later</a:t>
                      </a:r>
                    </a:p>
                    <a:p>
                      <a:r>
                        <a:rPr lang="en-GB" dirty="0"/>
                        <a:t>Investment compounds savings every year</a:t>
                      </a:r>
                      <a:endParaRPr lang="en-US" dirty="0"/>
                    </a:p>
                  </a:txBody>
                  <a:tcPr/>
                </a:tc>
                <a:tc>
                  <a:txBody>
                    <a:bodyPr/>
                    <a:lstStyle/>
                    <a:p>
                      <a:r>
                        <a:rPr lang="en-GB" dirty="0"/>
                        <a:t>Not reusable, long queues in Starbucks café</a:t>
                      </a:r>
                    </a:p>
                    <a:p>
                      <a:r>
                        <a:rPr lang="en-GB" dirty="0"/>
                        <a:t>Initial investment costly</a:t>
                      </a:r>
                      <a:endParaRPr lang="en-US" dirty="0"/>
                    </a:p>
                  </a:txBody>
                  <a:tcPr/>
                </a:tc>
                <a:extLst>
                  <a:ext uri="{0D108BD9-81ED-4DB2-BD59-A6C34878D82A}">
                    <a16:rowId xmlns:a16="http://schemas.microsoft.com/office/drawing/2014/main" val="261276313"/>
                  </a:ext>
                </a:extLst>
              </a:tr>
              <a:tr h="643780">
                <a:tc>
                  <a:txBody>
                    <a:bodyPr/>
                    <a:lstStyle/>
                    <a:p>
                      <a:r>
                        <a:rPr lang="en-GB" dirty="0"/>
                        <a:t>$1.25/day ($456 a year) for a 10 ounce cup</a:t>
                      </a:r>
                      <a:endParaRPr lang="en-US" dirty="0"/>
                    </a:p>
                  </a:txBody>
                  <a:tcPr/>
                </a:tc>
                <a:tc>
                  <a:txBody>
                    <a:bodyPr/>
                    <a:lstStyle/>
                    <a:p>
                      <a:r>
                        <a:rPr lang="en-GB" dirty="0"/>
                        <a:t>$0.35/day($273 a year) for a 10 ounce cup</a:t>
                      </a:r>
                      <a:endParaRPr lang="en-US" dirty="0"/>
                    </a:p>
                  </a:txBody>
                  <a:tcPr/>
                </a:tc>
                <a:extLst>
                  <a:ext uri="{0D108BD9-81ED-4DB2-BD59-A6C34878D82A}">
                    <a16:rowId xmlns:a16="http://schemas.microsoft.com/office/drawing/2014/main" val="89259331"/>
                  </a:ext>
                </a:extLst>
              </a:tr>
              <a:tr h="643780">
                <a:tc>
                  <a:txBody>
                    <a:bodyPr/>
                    <a:lstStyle/>
                    <a:p>
                      <a:r>
                        <a:rPr lang="en-GB" dirty="0"/>
                        <a:t>K-Cups which only work in Keurig machines thus driving continuous sales</a:t>
                      </a:r>
                      <a:endParaRPr lang="en-US" dirty="0"/>
                    </a:p>
                  </a:txBody>
                  <a:tcPr/>
                </a:tc>
                <a:tc>
                  <a:txBody>
                    <a:bodyPr/>
                    <a:lstStyle/>
                    <a:p>
                      <a:r>
                        <a:rPr lang="en-GB" dirty="0"/>
                        <a:t>Depends on Keurig for K-cups for Verismo</a:t>
                      </a:r>
                      <a:endParaRPr lang="en-US" dirty="0"/>
                    </a:p>
                  </a:txBody>
                  <a:tcPr/>
                </a:tc>
                <a:extLst>
                  <a:ext uri="{0D108BD9-81ED-4DB2-BD59-A6C34878D82A}">
                    <a16:rowId xmlns:a16="http://schemas.microsoft.com/office/drawing/2014/main" val="3490980186"/>
                  </a:ext>
                </a:extLst>
              </a:tr>
              <a:tr h="643780">
                <a:tc>
                  <a:txBody>
                    <a:bodyPr/>
                    <a:lstStyle/>
                    <a:p>
                      <a:r>
                        <a:rPr lang="en-GB" dirty="0"/>
                        <a:t>$37.99 for 96 K-cup portion pack</a:t>
                      </a:r>
                      <a:endParaRPr lang="en-US" dirty="0"/>
                    </a:p>
                  </a:txBody>
                  <a:tcPr/>
                </a:tc>
                <a:tc>
                  <a:txBody>
                    <a:bodyPr/>
                    <a:lstStyle/>
                    <a:p>
                      <a:r>
                        <a:rPr lang="en-GB" dirty="0"/>
                        <a:t>$67.98 for a 96 K-cup portion pack</a:t>
                      </a:r>
                      <a:endParaRPr lang="en-US" dirty="0"/>
                    </a:p>
                  </a:txBody>
                  <a:tcPr/>
                </a:tc>
                <a:extLst>
                  <a:ext uri="{0D108BD9-81ED-4DB2-BD59-A6C34878D82A}">
                    <a16:rowId xmlns:a16="http://schemas.microsoft.com/office/drawing/2014/main" val="836701628"/>
                  </a:ext>
                </a:extLst>
              </a:tr>
              <a:tr h="643780">
                <a:tc>
                  <a:txBody>
                    <a:bodyPr/>
                    <a:lstStyle/>
                    <a:p>
                      <a:r>
                        <a:rPr lang="en-GB" dirty="0"/>
                        <a:t>$0.33/cup</a:t>
                      </a:r>
                      <a:endParaRPr lang="en-US" dirty="0"/>
                    </a:p>
                  </a:txBody>
                  <a:tcPr/>
                </a:tc>
                <a:tc>
                  <a:txBody>
                    <a:bodyPr/>
                    <a:lstStyle/>
                    <a:p>
                      <a:r>
                        <a:rPr lang="en-GB" dirty="0"/>
                        <a:t>$0.65/cup</a:t>
                      </a:r>
                      <a:endParaRPr lang="en-US" dirty="0"/>
                    </a:p>
                  </a:txBody>
                  <a:tcPr/>
                </a:tc>
                <a:extLst>
                  <a:ext uri="{0D108BD9-81ED-4DB2-BD59-A6C34878D82A}">
                    <a16:rowId xmlns:a16="http://schemas.microsoft.com/office/drawing/2014/main" val="620156903"/>
                  </a:ext>
                </a:extLst>
              </a:tr>
            </a:tbl>
          </a:graphicData>
        </a:graphic>
      </p:graphicFrame>
      <p:sp>
        <p:nvSpPr>
          <p:cNvPr id="8" name="TextBox 7"/>
          <p:cNvSpPr txBox="1"/>
          <p:nvPr/>
        </p:nvSpPr>
        <p:spPr>
          <a:xfrm>
            <a:off x="5274366" y="92765"/>
            <a:ext cx="1895061" cy="369332"/>
          </a:xfrm>
          <a:prstGeom prst="rect">
            <a:avLst/>
          </a:prstGeom>
          <a:solidFill>
            <a:srgbClr val="92D050"/>
          </a:solidFill>
        </p:spPr>
        <p:txBody>
          <a:bodyPr wrap="square" rtlCol="0">
            <a:spAutoFit/>
          </a:bodyPr>
          <a:lstStyle/>
          <a:p>
            <a:r>
              <a:rPr lang="en-GB" dirty="0"/>
              <a:t>Keurig Economics</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261472766"/>
              </p:ext>
            </p:extLst>
          </p:nvPr>
        </p:nvGraphicFramePr>
        <p:xfrm>
          <a:off x="136938" y="630948"/>
          <a:ext cx="2721113" cy="4700401"/>
        </p:xfrm>
        <a:graphic>
          <a:graphicData uri="http://schemas.openxmlformats.org/drawingml/2006/table">
            <a:tbl>
              <a:tblPr firstRow="1" bandRow="1">
                <a:tableStyleId>{5C22544A-7EE6-4342-B048-85BDC9FD1C3A}</a:tableStyleId>
              </a:tblPr>
              <a:tblGrid>
                <a:gridCol w="2721113">
                  <a:extLst>
                    <a:ext uri="{9D8B030D-6E8A-4147-A177-3AD203B41FA5}">
                      <a16:colId xmlns:a16="http://schemas.microsoft.com/office/drawing/2014/main" val="2005338452"/>
                    </a:ext>
                  </a:extLst>
                </a:gridCol>
              </a:tblGrid>
              <a:tr h="409108">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2756970769"/>
                  </a:ext>
                </a:extLst>
              </a:tr>
              <a:tr h="365760">
                <a:tc>
                  <a:txBody>
                    <a:bodyPr/>
                    <a:lstStyle/>
                    <a:p>
                      <a:r>
                        <a:rPr lang="en-GB" dirty="0"/>
                        <a:t>Brewer :</a:t>
                      </a:r>
                      <a:endParaRPr lang="en-US" dirty="0"/>
                    </a:p>
                  </a:txBody>
                  <a:tcPr/>
                </a:tc>
                <a:extLst>
                  <a:ext uri="{0D108BD9-81ED-4DB2-BD59-A6C34878D82A}">
                    <a16:rowId xmlns:a16="http://schemas.microsoft.com/office/drawing/2014/main" val="2379026076"/>
                  </a:ext>
                </a:extLst>
              </a:tr>
              <a:tr h="365760">
                <a:tc>
                  <a:txBody>
                    <a:bodyPr/>
                    <a:lstStyle/>
                    <a:p>
                      <a:r>
                        <a:rPr lang="en-GB" dirty="0"/>
                        <a:t>Brewer Cost:</a:t>
                      </a:r>
                      <a:endParaRPr lang="en-US" dirty="0"/>
                    </a:p>
                  </a:txBody>
                  <a:tcPr/>
                </a:tc>
                <a:extLst>
                  <a:ext uri="{0D108BD9-81ED-4DB2-BD59-A6C34878D82A}">
                    <a16:rowId xmlns:a16="http://schemas.microsoft.com/office/drawing/2014/main" val="3691360445"/>
                  </a:ext>
                </a:extLst>
              </a:tr>
              <a:tr h="396641">
                <a:tc>
                  <a:txBody>
                    <a:bodyPr/>
                    <a:lstStyle/>
                    <a:p>
                      <a:r>
                        <a:rPr lang="en-GB" dirty="0"/>
                        <a:t>Single K-Cup cost</a:t>
                      </a:r>
                      <a:endParaRPr lang="en-US" dirty="0"/>
                    </a:p>
                  </a:txBody>
                  <a:tcPr/>
                </a:tc>
                <a:extLst>
                  <a:ext uri="{0D108BD9-81ED-4DB2-BD59-A6C34878D82A}">
                    <a16:rowId xmlns:a16="http://schemas.microsoft.com/office/drawing/2014/main" val="3366213647"/>
                  </a:ext>
                </a:extLst>
              </a:tr>
              <a:tr h="627992">
                <a:tc>
                  <a:txBody>
                    <a:bodyPr/>
                    <a:lstStyle/>
                    <a:p>
                      <a:r>
                        <a:rPr lang="en-GB" dirty="0"/>
                        <a:t>Added Coffee Costs(later)</a:t>
                      </a:r>
                      <a:endParaRPr lang="en-US" dirty="0"/>
                    </a:p>
                  </a:txBody>
                  <a:tcPr/>
                </a:tc>
                <a:extLst>
                  <a:ext uri="{0D108BD9-81ED-4DB2-BD59-A6C34878D82A}">
                    <a16:rowId xmlns:a16="http://schemas.microsoft.com/office/drawing/2014/main" val="2053154002"/>
                  </a:ext>
                </a:extLst>
              </a:tr>
              <a:tr h="649356">
                <a:tc>
                  <a:txBody>
                    <a:bodyPr/>
                    <a:lstStyle/>
                    <a:p>
                      <a:r>
                        <a:rPr lang="en-GB" dirty="0"/>
                        <a:t>Savings/day for period of 30 days</a:t>
                      </a:r>
                    </a:p>
                  </a:txBody>
                  <a:tcPr/>
                </a:tc>
                <a:extLst>
                  <a:ext uri="{0D108BD9-81ED-4DB2-BD59-A6C34878D82A}">
                    <a16:rowId xmlns:a16="http://schemas.microsoft.com/office/drawing/2014/main" val="3563979924"/>
                  </a:ext>
                </a:extLst>
              </a:tr>
              <a:tr h="622852">
                <a:tc>
                  <a:txBody>
                    <a:bodyPr/>
                    <a:lstStyle/>
                    <a:p>
                      <a:r>
                        <a:rPr lang="en-GB" dirty="0"/>
                        <a:t>Proprietary K Cups</a:t>
                      </a:r>
                    </a:p>
                  </a:txBody>
                  <a:tcPr/>
                </a:tc>
                <a:extLst>
                  <a:ext uri="{0D108BD9-81ED-4DB2-BD59-A6C34878D82A}">
                    <a16:rowId xmlns:a16="http://schemas.microsoft.com/office/drawing/2014/main" val="1164544889"/>
                  </a:ext>
                </a:extLst>
              </a:tr>
              <a:tr h="622852">
                <a:tc>
                  <a:txBody>
                    <a:bodyPr/>
                    <a:lstStyle/>
                    <a:p>
                      <a:r>
                        <a:rPr lang="en-GB" dirty="0"/>
                        <a:t>Cost of Coffee(Verona brand)</a:t>
                      </a:r>
                    </a:p>
                  </a:txBody>
                  <a:tcPr/>
                </a:tc>
                <a:extLst>
                  <a:ext uri="{0D108BD9-81ED-4DB2-BD59-A6C34878D82A}">
                    <a16:rowId xmlns:a16="http://schemas.microsoft.com/office/drawing/2014/main" val="2411913852"/>
                  </a:ext>
                </a:extLst>
              </a:tr>
              <a:tr h="622852">
                <a:tc>
                  <a:txBody>
                    <a:bodyPr/>
                    <a:lstStyle/>
                    <a:p>
                      <a:r>
                        <a:rPr lang="en-GB" dirty="0"/>
                        <a:t>Cost per cup</a:t>
                      </a:r>
                    </a:p>
                  </a:txBody>
                  <a:tcPr/>
                </a:tc>
                <a:extLst>
                  <a:ext uri="{0D108BD9-81ED-4DB2-BD59-A6C34878D82A}">
                    <a16:rowId xmlns:a16="http://schemas.microsoft.com/office/drawing/2014/main" val="357949090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4348732"/>
              </p:ext>
            </p:extLst>
          </p:nvPr>
        </p:nvGraphicFramePr>
        <p:xfrm>
          <a:off x="3569251" y="5331349"/>
          <a:ext cx="5667514" cy="1483360"/>
        </p:xfrm>
        <a:graphic>
          <a:graphicData uri="http://schemas.openxmlformats.org/drawingml/2006/table">
            <a:tbl>
              <a:tblPr firstRow="1" bandRow="1">
                <a:tableStyleId>{5C22544A-7EE6-4342-B048-85BDC9FD1C3A}</a:tableStyleId>
              </a:tblPr>
              <a:tblGrid>
                <a:gridCol w="2738784">
                  <a:extLst>
                    <a:ext uri="{9D8B030D-6E8A-4147-A177-3AD203B41FA5}">
                      <a16:colId xmlns:a16="http://schemas.microsoft.com/office/drawing/2014/main" val="3730691975"/>
                    </a:ext>
                  </a:extLst>
                </a:gridCol>
                <a:gridCol w="2928730">
                  <a:extLst>
                    <a:ext uri="{9D8B030D-6E8A-4147-A177-3AD203B41FA5}">
                      <a16:colId xmlns:a16="http://schemas.microsoft.com/office/drawing/2014/main" val="4200880664"/>
                    </a:ext>
                  </a:extLst>
                </a:gridCol>
              </a:tblGrid>
              <a:tr h="370840">
                <a:tc>
                  <a:txBody>
                    <a:bodyPr/>
                    <a:lstStyle/>
                    <a:p>
                      <a:r>
                        <a:rPr lang="en-GB" dirty="0">
                          <a:solidFill>
                            <a:schemeClr val="tx1"/>
                          </a:solidFill>
                        </a:rPr>
                        <a:t>Basic Assumptions</a:t>
                      </a:r>
                      <a:endParaRPr lang="en-US" dirty="0">
                        <a:solidFill>
                          <a:schemeClr val="tx1"/>
                        </a:solidFill>
                      </a:endParaRPr>
                    </a:p>
                  </a:txBody>
                  <a:tcPr>
                    <a:solidFill>
                      <a:schemeClr val="accent2">
                        <a:lumMod val="60000"/>
                        <a:lumOff val="40000"/>
                      </a:schemeClr>
                    </a:solidFill>
                  </a:tcPr>
                </a:tc>
                <a:tc>
                  <a:txBody>
                    <a:bodyPr/>
                    <a:lstStyle/>
                    <a:p>
                      <a:endParaRPr lang="en-US" dirty="0"/>
                    </a:p>
                  </a:txBody>
                  <a:tcPr>
                    <a:solidFill>
                      <a:schemeClr val="accent2">
                        <a:lumMod val="60000"/>
                        <a:lumOff val="40000"/>
                      </a:schemeClr>
                    </a:solidFill>
                  </a:tcPr>
                </a:tc>
                <a:extLst>
                  <a:ext uri="{0D108BD9-81ED-4DB2-BD59-A6C34878D82A}">
                    <a16:rowId xmlns:a16="http://schemas.microsoft.com/office/drawing/2014/main" val="4097525317"/>
                  </a:ext>
                </a:extLst>
              </a:tr>
              <a:tr h="370840">
                <a:tc>
                  <a:txBody>
                    <a:bodyPr/>
                    <a:lstStyle/>
                    <a:p>
                      <a:r>
                        <a:rPr lang="en-GB" dirty="0"/>
                        <a:t>Cups of Coffee/day</a:t>
                      </a:r>
                      <a:endParaRPr lang="en-US" dirty="0"/>
                    </a:p>
                  </a:txBody>
                  <a:tcPr/>
                </a:tc>
                <a:tc>
                  <a:txBody>
                    <a:bodyPr/>
                    <a:lstStyle/>
                    <a:p>
                      <a:r>
                        <a:rPr lang="en-GB" dirty="0"/>
                        <a:t>3</a:t>
                      </a:r>
                      <a:endParaRPr lang="en-US" dirty="0"/>
                    </a:p>
                  </a:txBody>
                  <a:tcPr/>
                </a:tc>
                <a:extLst>
                  <a:ext uri="{0D108BD9-81ED-4DB2-BD59-A6C34878D82A}">
                    <a16:rowId xmlns:a16="http://schemas.microsoft.com/office/drawing/2014/main" val="3052634162"/>
                  </a:ext>
                </a:extLst>
              </a:tr>
              <a:tr h="370840">
                <a:tc>
                  <a:txBody>
                    <a:bodyPr/>
                    <a:lstStyle/>
                    <a:p>
                      <a:r>
                        <a:rPr lang="en-GB" dirty="0"/>
                        <a:t>Life of coffee maker(</a:t>
                      </a:r>
                      <a:r>
                        <a:rPr lang="en-GB" dirty="0" err="1"/>
                        <a:t>yrs</a:t>
                      </a:r>
                      <a:r>
                        <a:rPr lang="en-GB" dirty="0"/>
                        <a:t>)</a:t>
                      </a:r>
                      <a:endParaRPr lang="en-US" dirty="0"/>
                    </a:p>
                  </a:txBody>
                  <a:tcPr/>
                </a:tc>
                <a:tc>
                  <a:txBody>
                    <a:bodyPr/>
                    <a:lstStyle/>
                    <a:p>
                      <a:r>
                        <a:rPr lang="en-GB" dirty="0"/>
                        <a:t>5</a:t>
                      </a:r>
                      <a:endParaRPr lang="en-US" dirty="0"/>
                    </a:p>
                  </a:txBody>
                  <a:tcPr/>
                </a:tc>
                <a:extLst>
                  <a:ext uri="{0D108BD9-81ED-4DB2-BD59-A6C34878D82A}">
                    <a16:rowId xmlns:a16="http://schemas.microsoft.com/office/drawing/2014/main" val="3337544975"/>
                  </a:ext>
                </a:extLst>
              </a:tr>
              <a:tr h="370840">
                <a:tc>
                  <a:txBody>
                    <a:bodyPr/>
                    <a:lstStyle/>
                    <a:p>
                      <a:r>
                        <a:rPr lang="en-GB" dirty="0"/>
                        <a:t>Cups of coffee total</a:t>
                      </a:r>
                      <a:endParaRPr lang="en-US" dirty="0"/>
                    </a:p>
                  </a:txBody>
                  <a:tcPr/>
                </a:tc>
                <a:tc>
                  <a:txBody>
                    <a:bodyPr/>
                    <a:lstStyle/>
                    <a:p>
                      <a:r>
                        <a:rPr lang="en-GB" dirty="0"/>
                        <a:t>5475</a:t>
                      </a:r>
                      <a:endParaRPr lang="en-US" dirty="0"/>
                    </a:p>
                  </a:txBody>
                  <a:tcPr/>
                </a:tc>
                <a:extLst>
                  <a:ext uri="{0D108BD9-81ED-4DB2-BD59-A6C34878D82A}">
                    <a16:rowId xmlns:a16="http://schemas.microsoft.com/office/drawing/2014/main" val="1394996236"/>
                  </a:ext>
                </a:extLst>
              </a:tr>
            </a:tbl>
          </a:graphicData>
        </a:graphic>
      </p:graphicFrame>
      <p:sp>
        <p:nvSpPr>
          <p:cNvPr id="2" name="Footer Placeholder 1"/>
          <p:cNvSpPr>
            <a:spLocks noGrp="1"/>
          </p:cNvSpPr>
          <p:nvPr>
            <p:ph type="ftr" sz="quarter" idx="11"/>
          </p:nvPr>
        </p:nvSpPr>
        <p:spPr/>
        <p:txBody>
          <a:bodyPr/>
          <a:lstStyle/>
          <a:p>
            <a:r>
              <a:rPr lang="en-GB" dirty="0"/>
              <a:t>37</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38</a:t>
            </a:fld>
            <a:endParaRPr lang="en-US"/>
          </a:p>
        </p:txBody>
      </p:sp>
    </p:spTree>
    <p:extLst>
      <p:ext uri="{BB962C8B-B14F-4D97-AF65-F5344CB8AC3E}">
        <p14:creationId xmlns:p14="http://schemas.microsoft.com/office/powerpoint/2010/main" val="1337346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96070" y="23046"/>
            <a:ext cx="2584174" cy="369332"/>
          </a:xfrm>
          <a:prstGeom prst="rect">
            <a:avLst/>
          </a:prstGeom>
          <a:solidFill>
            <a:srgbClr val="92D050"/>
          </a:solidFill>
        </p:spPr>
        <p:txBody>
          <a:bodyPr wrap="square" rtlCol="0">
            <a:spAutoFit/>
          </a:bodyPr>
          <a:lstStyle/>
          <a:p>
            <a:r>
              <a:rPr lang="en-GB" dirty="0"/>
              <a:t>Porter 5 forces - Analysis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74386921"/>
              </p:ext>
            </p:extLst>
          </p:nvPr>
        </p:nvGraphicFramePr>
        <p:xfrm>
          <a:off x="0" y="392378"/>
          <a:ext cx="8534400" cy="5760720"/>
        </p:xfrm>
        <a:graphic>
          <a:graphicData uri="http://schemas.openxmlformats.org/drawingml/2006/table">
            <a:tbl>
              <a:tblPr firstRow="1" bandRow="1">
                <a:tableStyleId>{5C22544A-7EE6-4342-B048-85BDC9FD1C3A}</a:tableStyleId>
              </a:tblPr>
              <a:tblGrid>
                <a:gridCol w="8534400">
                  <a:extLst>
                    <a:ext uri="{9D8B030D-6E8A-4147-A177-3AD203B41FA5}">
                      <a16:colId xmlns:a16="http://schemas.microsoft.com/office/drawing/2014/main" val="813251843"/>
                    </a:ext>
                  </a:extLst>
                </a:gridCol>
              </a:tblGrid>
              <a:tr h="360340">
                <a:tc>
                  <a:txBody>
                    <a:bodyPr/>
                    <a:lstStyle/>
                    <a:p>
                      <a:r>
                        <a:rPr lang="en-GB" b="0" dirty="0">
                          <a:solidFill>
                            <a:srgbClr val="002060"/>
                          </a:solidFill>
                        </a:rPr>
                        <a:t>Bargaining Power of Suppliers</a:t>
                      </a:r>
                      <a:endParaRPr lang="en-US" b="0" dirty="0">
                        <a:solidFill>
                          <a:srgbClr val="002060"/>
                        </a:solidFill>
                      </a:endParaRPr>
                    </a:p>
                  </a:txBody>
                  <a:tcPr>
                    <a:solidFill>
                      <a:schemeClr val="accent2">
                        <a:lumMod val="60000"/>
                        <a:lumOff val="40000"/>
                      </a:schemeClr>
                    </a:solidFill>
                  </a:tcPr>
                </a:tc>
                <a:extLst>
                  <a:ext uri="{0D108BD9-81ED-4DB2-BD59-A6C34878D82A}">
                    <a16:rowId xmlns:a16="http://schemas.microsoft.com/office/drawing/2014/main" val="3922964301"/>
                  </a:ext>
                </a:extLst>
              </a:tr>
              <a:tr h="370840">
                <a:tc>
                  <a:txBody>
                    <a:bodyPr/>
                    <a:lstStyle/>
                    <a:p>
                      <a:r>
                        <a:rPr lang="en-GB" dirty="0"/>
                        <a:t>Supplier Power With Responsible Sourcing Guidelines which includes:</a:t>
                      </a:r>
                    </a:p>
                    <a:p>
                      <a:endParaRPr lang="en-GB" dirty="0"/>
                    </a:p>
                    <a:p>
                      <a:endParaRPr lang="en-GB" dirty="0"/>
                    </a:p>
                    <a:p>
                      <a:endParaRPr lang="en-US" dirty="0"/>
                    </a:p>
                  </a:txBody>
                  <a:tcPr/>
                </a:tc>
                <a:extLst>
                  <a:ext uri="{0D108BD9-81ED-4DB2-BD59-A6C34878D82A}">
                    <a16:rowId xmlns:a16="http://schemas.microsoft.com/office/drawing/2014/main" val="752920410"/>
                  </a:ext>
                </a:extLst>
              </a:tr>
              <a:tr h="219652">
                <a:tc>
                  <a:txBody>
                    <a:bodyPr/>
                    <a:lstStyle/>
                    <a:p>
                      <a:r>
                        <a:rPr lang="en-IN" sz="1800" b="0" i="0" u="sng" kern="1200" dirty="0">
                          <a:solidFill>
                            <a:schemeClr val="dk1"/>
                          </a:solidFill>
                          <a:effectLst/>
                          <a:latin typeface="+mn-lt"/>
                          <a:ea typeface="+mn-ea"/>
                          <a:cs typeface="+mn-cs"/>
                        </a:rPr>
                        <a:t>Uniqueness of Service</a:t>
                      </a:r>
                      <a:endParaRPr lang="en-IN" sz="1800" b="0" i="0" kern="1200" dirty="0">
                        <a:solidFill>
                          <a:schemeClr val="dk1"/>
                        </a:solidFill>
                        <a:effectLst/>
                        <a:latin typeface="+mn-lt"/>
                        <a:ea typeface="+mn-ea"/>
                        <a:cs typeface="+mn-cs"/>
                      </a:endParaRP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Signature offerings: </a:t>
                      </a:r>
                    </a:p>
                    <a:p>
                      <a:pPr marL="857250" lvl="1" indent="-400050">
                        <a:buFont typeface="Courier New" panose="02070309020205020404" pitchFamily="49" charset="0"/>
                        <a:buChar char="o"/>
                      </a:pPr>
                      <a:r>
                        <a:rPr lang="en-IN" sz="1800" b="0" i="0" kern="1200" dirty="0">
                          <a:solidFill>
                            <a:schemeClr val="dk1"/>
                          </a:solidFill>
                          <a:effectLst/>
                          <a:latin typeface="+mn-lt"/>
                          <a:ea typeface="+mn-ea"/>
                          <a:cs typeface="+mn-cs"/>
                        </a:rPr>
                        <a:t>Single-cup brewing system </a:t>
                      </a:r>
                    </a:p>
                    <a:p>
                      <a:pPr marL="857250" lvl="1" indent="-400050">
                        <a:buFont typeface="Courier New" panose="02070309020205020404" pitchFamily="49" charset="0"/>
                        <a:buChar char="o"/>
                      </a:pPr>
                      <a:r>
                        <a:rPr lang="en-IN" sz="1800" b="0" i="0" kern="1200" dirty="0">
                          <a:solidFill>
                            <a:schemeClr val="dk1"/>
                          </a:solidFill>
                          <a:effectLst/>
                          <a:latin typeface="+mn-lt"/>
                          <a:ea typeface="+mn-ea"/>
                          <a:cs typeface="+mn-cs"/>
                        </a:rPr>
                        <a:t>Sealed “K-Cup” packs of coffee, </a:t>
                      </a: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Regular third-party validation is a </a:t>
                      </a:r>
                      <a:r>
                        <a:rPr lang="en-IN" sz="1800" b="1" i="0" kern="1200" dirty="0">
                          <a:solidFill>
                            <a:schemeClr val="dk1"/>
                          </a:solidFill>
                          <a:effectLst/>
                          <a:latin typeface="+mn-lt"/>
                          <a:ea typeface="+mn-ea"/>
                          <a:cs typeface="+mn-cs"/>
                        </a:rPr>
                        <a:t>key part </a:t>
                      </a:r>
                      <a:r>
                        <a:rPr lang="en-IN" sz="1800" b="0" i="0" kern="1200" dirty="0">
                          <a:solidFill>
                            <a:schemeClr val="dk1"/>
                          </a:solidFill>
                          <a:effectLst/>
                          <a:latin typeface="+mn-lt"/>
                          <a:ea typeface="+mn-ea"/>
                          <a:cs typeface="+mn-cs"/>
                        </a:rPr>
                        <a:t>of ensuring compliance.</a:t>
                      </a: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Aggressive in hitting key areas for environment protection:</a:t>
                      </a:r>
                    </a:p>
                    <a:p>
                      <a:pPr marL="742950" lvl="1" indent="-285750">
                        <a:buFont typeface="Courier New" panose="02070309020205020404" pitchFamily="49" charset="0"/>
                        <a:buChar char="o"/>
                      </a:pPr>
                      <a:r>
                        <a:rPr lang="en-IN" sz="1800" b="0" i="0" kern="1200" dirty="0">
                          <a:solidFill>
                            <a:schemeClr val="dk1"/>
                          </a:solidFill>
                          <a:effectLst/>
                          <a:latin typeface="+mn-lt"/>
                          <a:ea typeface="+mn-ea"/>
                          <a:cs typeface="+mn-cs"/>
                        </a:rPr>
                        <a:t>Achieve zero waste-to-landfill distribution facilities</a:t>
                      </a:r>
                    </a:p>
                    <a:p>
                      <a:pPr marL="742950" lvl="1" indent="-285750">
                        <a:buFont typeface="Courier New" panose="02070309020205020404" pitchFamily="49" charset="0"/>
                        <a:buChar char="o"/>
                      </a:pPr>
                      <a:r>
                        <a:rPr lang="en-IN" sz="1800" b="0" i="0" kern="1200" dirty="0">
                          <a:solidFill>
                            <a:schemeClr val="dk1"/>
                          </a:solidFill>
                          <a:effectLst/>
                          <a:latin typeface="+mn-lt"/>
                          <a:ea typeface="+mn-ea"/>
                          <a:cs typeface="+mn-cs"/>
                        </a:rPr>
                        <a:t>Reduced greenhouse gas emissions by 25 percent compared with 2009.</a:t>
                      </a:r>
                    </a:p>
                    <a:p>
                      <a:pPr marL="742950" lvl="1" indent="-285750">
                        <a:buFont typeface="Courier New" panose="02070309020205020404" pitchFamily="49" charset="0"/>
                        <a:buChar char="o"/>
                      </a:pPr>
                      <a:r>
                        <a:rPr lang="en-IN" sz="1800" b="0" i="0" kern="1200" dirty="0">
                          <a:solidFill>
                            <a:schemeClr val="dk1"/>
                          </a:solidFill>
                          <a:effectLst/>
                          <a:latin typeface="+mn-lt"/>
                          <a:ea typeface="+mn-ea"/>
                          <a:cs typeface="+mn-cs"/>
                        </a:rPr>
                        <a:t>Minimize the use of water and results in little or no waste.</a:t>
                      </a: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World’s largest purchaser of </a:t>
                      </a:r>
                      <a:r>
                        <a:rPr lang="en-IN" sz="1800" b="1" i="0" kern="1200" dirty="0">
                          <a:solidFill>
                            <a:schemeClr val="dk1"/>
                          </a:solidFill>
                          <a:effectLst/>
                          <a:latin typeface="+mn-lt"/>
                          <a:ea typeface="+mn-ea"/>
                          <a:cs typeface="+mn-cs"/>
                        </a:rPr>
                        <a:t>Fair Trade Coffee</a:t>
                      </a:r>
                    </a:p>
                    <a:p>
                      <a:pPr marL="285750" indent="-285750">
                        <a:buFont typeface="Wingdings" panose="05000000000000000000" pitchFamily="2" charset="2"/>
                        <a:buChar char="v"/>
                      </a:pPr>
                      <a:endParaRPr lang="en-IN" sz="1800" b="0" i="0" kern="1200" dirty="0">
                        <a:solidFill>
                          <a:schemeClr val="dk1"/>
                        </a:solidFill>
                        <a:effectLst/>
                        <a:latin typeface="+mn-lt"/>
                        <a:ea typeface="+mn-ea"/>
                        <a:cs typeface="+mn-cs"/>
                      </a:endParaRPr>
                    </a:p>
                    <a:p>
                      <a:pPr marL="0" indent="0">
                        <a:buFont typeface="Wingdings" panose="05000000000000000000" pitchFamily="2" charset="2"/>
                        <a:buNone/>
                      </a:pPr>
                      <a:r>
                        <a:rPr lang="en-IN" sz="1800" b="0" i="0" u="sng" kern="1200" dirty="0">
                          <a:solidFill>
                            <a:schemeClr val="dk1"/>
                          </a:solidFill>
                          <a:effectLst/>
                          <a:latin typeface="+mn-lt"/>
                          <a:ea typeface="+mn-ea"/>
                          <a:cs typeface="+mn-cs"/>
                        </a:rPr>
                        <a:t>Balances Social Responsibility</a:t>
                      </a: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837,000 people received support through company-funded partner projects.</a:t>
                      </a:r>
                    </a:p>
                    <a:p>
                      <a:pPr marL="285750" indent="-285750">
                        <a:buFont typeface="Wingdings" panose="05000000000000000000" pitchFamily="2" charset="2"/>
                        <a:buChar char="v"/>
                      </a:pPr>
                      <a:r>
                        <a:rPr lang="en-IN" sz="1800" b="0" i="0" kern="1200" dirty="0">
                          <a:solidFill>
                            <a:schemeClr val="dk1"/>
                          </a:solidFill>
                          <a:effectLst/>
                          <a:latin typeface="+mn-lt"/>
                          <a:ea typeface="+mn-ea"/>
                          <a:cs typeface="+mn-cs"/>
                        </a:rPr>
                        <a:t>Sustainability journey holistically involves largest retailer to the smallest farmer.</a:t>
                      </a:r>
                    </a:p>
                    <a:p>
                      <a:pPr marL="0" indent="0">
                        <a:buFont typeface="+mj-lt"/>
                        <a:buNone/>
                      </a:pPr>
                      <a:endParaRPr lang="en-US" dirty="0"/>
                    </a:p>
                  </a:txBody>
                  <a:tcPr>
                    <a:solidFill>
                      <a:schemeClr val="bg1">
                        <a:lumMod val="95000"/>
                      </a:schemeClr>
                    </a:solidFill>
                  </a:tcPr>
                </a:tc>
                <a:extLst>
                  <a:ext uri="{0D108BD9-81ED-4DB2-BD59-A6C34878D82A}">
                    <a16:rowId xmlns:a16="http://schemas.microsoft.com/office/drawing/2014/main" val="2325004353"/>
                  </a:ext>
                </a:extLst>
              </a:tr>
            </a:tbl>
          </a:graphicData>
        </a:graphic>
      </p:graphicFrame>
      <p:sp>
        <p:nvSpPr>
          <p:cNvPr id="11" name="TextBox 10"/>
          <p:cNvSpPr txBox="1"/>
          <p:nvPr/>
        </p:nvSpPr>
        <p:spPr>
          <a:xfrm>
            <a:off x="426278" y="1053173"/>
            <a:ext cx="7566991" cy="923330"/>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dk1"/>
                </a:solidFill>
              </a:rPr>
              <a:t>International </a:t>
            </a:r>
            <a:r>
              <a:rPr lang="en-IN" dirty="0" err="1">
                <a:solidFill>
                  <a:schemeClr val="dk1"/>
                </a:solidFill>
              </a:rPr>
              <a:t>Labor</a:t>
            </a:r>
            <a:r>
              <a:rPr lang="en-IN" dirty="0">
                <a:solidFill>
                  <a:schemeClr val="dk1"/>
                </a:solidFill>
              </a:rPr>
              <a:t> Organization (ILO) Recommendations</a:t>
            </a:r>
          </a:p>
          <a:p>
            <a:pPr marL="285750" indent="-285750">
              <a:buFont typeface="Courier New" panose="02070309020205020404" pitchFamily="49" charset="0"/>
              <a:buChar char="o"/>
            </a:pPr>
            <a:r>
              <a:rPr lang="en-IN" dirty="0">
                <a:solidFill>
                  <a:schemeClr val="dk1"/>
                </a:solidFill>
              </a:rPr>
              <a:t>Fairtrade </a:t>
            </a:r>
            <a:r>
              <a:rPr lang="en-IN" dirty="0" err="1">
                <a:solidFill>
                  <a:schemeClr val="dk1"/>
                </a:solidFill>
              </a:rPr>
              <a:t>Labeling</a:t>
            </a:r>
            <a:r>
              <a:rPr lang="en-IN" dirty="0">
                <a:solidFill>
                  <a:schemeClr val="dk1"/>
                </a:solidFill>
              </a:rPr>
              <a:t> Organizations International (FLO) Standards</a:t>
            </a:r>
          </a:p>
          <a:p>
            <a:pPr marL="285750" indent="-285750">
              <a:buFont typeface="Courier New" panose="02070309020205020404" pitchFamily="49" charset="0"/>
              <a:buChar char="o"/>
            </a:pPr>
            <a:r>
              <a:rPr lang="en-IN" dirty="0">
                <a:solidFill>
                  <a:schemeClr val="dk1"/>
                </a:solidFill>
              </a:rPr>
              <a:t>Rotterdam Convention on Persistent Organic Pollutants.</a:t>
            </a:r>
          </a:p>
        </p:txBody>
      </p:sp>
      <p:pic>
        <p:nvPicPr>
          <p:cNvPr id="12" name="Picture 11"/>
          <p:cNvPicPr>
            <a:picLocks noChangeAspect="1"/>
          </p:cNvPicPr>
          <p:nvPr/>
        </p:nvPicPr>
        <p:blipFill>
          <a:blip r:embed="rId2"/>
          <a:stretch>
            <a:fillRect/>
          </a:stretch>
        </p:blipFill>
        <p:spPr>
          <a:xfrm>
            <a:off x="9798192" y="319761"/>
            <a:ext cx="2298594" cy="1879330"/>
          </a:xfrm>
          <a:prstGeom prst="rect">
            <a:avLst/>
          </a:prstGeom>
        </p:spPr>
      </p:pic>
      <p:pic>
        <p:nvPicPr>
          <p:cNvPr id="13" name="Picture 12"/>
          <p:cNvPicPr>
            <a:picLocks noChangeAspect="1"/>
          </p:cNvPicPr>
          <p:nvPr/>
        </p:nvPicPr>
        <p:blipFill>
          <a:blip r:embed="rId3"/>
          <a:stretch>
            <a:fillRect/>
          </a:stretch>
        </p:blipFill>
        <p:spPr>
          <a:xfrm>
            <a:off x="7404385" y="2345835"/>
            <a:ext cx="4787615" cy="3088257"/>
          </a:xfrm>
          <a:prstGeom prst="rect">
            <a:avLst/>
          </a:prstGeom>
        </p:spPr>
      </p:pic>
      <p:sp>
        <p:nvSpPr>
          <p:cNvPr id="14" name="TextBox 13"/>
          <p:cNvSpPr txBox="1"/>
          <p:nvPr/>
        </p:nvSpPr>
        <p:spPr>
          <a:xfrm>
            <a:off x="6612835" y="6153098"/>
            <a:ext cx="5764696" cy="646331"/>
          </a:xfrm>
          <a:prstGeom prst="rect">
            <a:avLst/>
          </a:prstGeom>
          <a:noFill/>
        </p:spPr>
        <p:txBody>
          <a:bodyPr wrap="square" rtlCol="0">
            <a:spAutoFit/>
          </a:bodyPr>
          <a:lstStyle/>
          <a:p>
            <a:r>
              <a:rPr lang="en-GB" b="1" dirty="0">
                <a:solidFill>
                  <a:srgbClr val="C00000"/>
                </a:solidFill>
              </a:rPr>
              <a:t>Know the Enemy &amp; Know Yourself </a:t>
            </a:r>
          </a:p>
          <a:p>
            <a:r>
              <a:rPr lang="en-GB" dirty="0"/>
              <a:t>                                                           Sun Tzu </a:t>
            </a:r>
            <a:r>
              <a:rPr lang="en-GB" i="1" dirty="0"/>
              <a:t>The Art Of War</a:t>
            </a:r>
            <a:endParaRPr lang="en-US" i="1" dirty="0"/>
          </a:p>
        </p:txBody>
      </p:sp>
      <p:sp>
        <p:nvSpPr>
          <p:cNvPr id="2" name="Footer Placeholder 1"/>
          <p:cNvSpPr>
            <a:spLocks noGrp="1"/>
          </p:cNvSpPr>
          <p:nvPr>
            <p:ph type="ftr" sz="quarter" idx="11"/>
          </p:nvPr>
        </p:nvSpPr>
        <p:spPr/>
        <p:txBody>
          <a:bodyPr/>
          <a:lstStyle/>
          <a:p>
            <a:r>
              <a:rPr lang="en-GB" dirty="0"/>
              <a:t>38</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39</a:t>
            </a:fld>
            <a:endParaRPr lang="en-US"/>
          </a:p>
        </p:txBody>
      </p:sp>
    </p:spTree>
    <p:extLst>
      <p:ext uri="{BB962C8B-B14F-4D97-AF65-F5344CB8AC3E}">
        <p14:creationId xmlns:p14="http://schemas.microsoft.com/office/powerpoint/2010/main" val="403583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rosscountrycafe.files.wordpress.com/2013/03/mocha-nut-fudge-keurig-kcup-coffee-in-b-and-w.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25000" contrast="26000"/>
                    </a14:imgEffect>
                  </a14:imgLayer>
                </a14:imgProps>
              </a:ext>
              <a:ext uri="{28A0092B-C50C-407E-A947-70E740481C1C}">
                <a14:useLocalDpi xmlns:a14="http://schemas.microsoft.com/office/drawing/2010/main" val="0"/>
              </a:ext>
            </a:extLst>
          </a:blip>
          <a:srcRect t="1" b="25401"/>
          <a:stretch/>
        </p:blipFill>
        <p:spPr bwMode="auto">
          <a:xfrm>
            <a:off x="0" y="0"/>
            <a:ext cx="12192000" cy="66790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20139" y="185531"/>
            <a:ext cx="1828800" cy="369332"/>
          </a:xfrm>
          <a:prstGeom prst="rect">
            <a:avLst/>
          </a:prstGeom>
          <a:solidFill>
            <a:schemeClr val="tx1">
              <a:lumMod val="75000"/>
              <a:lumOff val="25000"/>
            </a:schemeClr>
          </a:solidFill>
        </p:spPr>
        <p:txBody>
          <a:bodyPr wrap="square" rtlCol="0">
            <a:spAutoFit/>
          </a:bodyPr>
          <a:lstStyle/>
          <a:p>
            <a:r>
              <a:rPr lang="en-GB" dirty="0">
                <a:solidFill>
                  <a:schemeClr val="bg1"/>
                </a:solidFill>
                <a:highlight>
                  <a:srgbClr val="000000"/>
                </a:highlight>
              </a:rPr>
              <a:t>Keurig Time Line</a:t>
            </a:r>
            <a:endParaRPr lang="en-US" dirty="0">
              <a:solidFill>
                <a:schemeClr val="bg1"/>
              </a:solidFill>
              <a:highlight>
                <a:srgbClr val="000000"/>
              </a:highlight>
            </a:endParaRPr>
          </a:p>
        </p:txBody>
      </p:sp>
      <p:sp>
        <p:nvSpPr>
          <p:cNvPr id="5" name="TextBox 4"/>
          <p:cNvSpPr txBox="1"/>
          <p:nvPr/>
        </p:nvSpPr>
        <p:spPr>
          <a:xfrm>
            <a:off x="0" y="6008347"/>
            <a:ext cx="2239618" cy="646331"/>
          </a:xfrm>
          <a:prstGeom prst="rect">
            <a:avLst/>
          </a:prstGeom>
          <a:solidFill>
            <a:schemeClr val="accent2">
              <a:lumMod val="50000"/>
            </a:schemeClr>
          </a:solidFill>
        </p:spPr>
        <p:txBody>
          <a:bodyPr wrap="square" rtlCol="0">
            <a:spAutoFit/>
          </a:bodyPr>
          <a:lstStyle/>
          <a:p>
            <a:r>
              <a:rPr lang="en-GB" dirty="0">
                <a:solidFill>
                  <a:schemeClr val="bg1"/>
                </a:solidFill>
              </a:rPr>
              <a:t>1993 GMCR Invests in Single Brewing Keurig  </a:t>
            </a:r>
            <a:endParaRPr lang="en-US" dirty="0">
              <a:solidFill>
                <a:schemeClr val="bg1"/>
              </a:solidFill>
            </a:endParaRPr>
          </a:p>
        </p:txBody>
      </p:sp>
      <p:sp>
        <p:nvSpPr>
          <p:cNvPr id="8" name="TextBox 7"/>
          <p:cNvSpPr txBox="1"/>
          <p:nvPr/>
        </p:nvSpPr>
        <p:spPr>
          <a:xfrm>
            <a:off x="1782420" y="5362016"/>
            <a:ext cx="2418523" cy="646331"/>
          </a:xfrm>
          <a:prstGeom prst="rect">
            <a:avLst/>
          </a:prstGeom>
          <a:solidFill>
            <a:schemeClr val="accent2">
              <a:lumMod val="50000"/>
            </a:schemeClr>
          </a:solidFill>
        </p:spPr>
        <p:txBody>
          <a:bodyPr wrap="square" rtlCol="0">
            <a:spAutoFit/>
          </a:bodyPr>
          <a:lstStyle/>
          <a:p>
            <a:r>
              <a:rPr lang="en-GB" dirty="0">
                <a:solidFill>
                  <a:schemeClr val="bg1"/>
                </a:solidFill>
              </a:rPr>
              <a:t>1997 Invents K-Cups &amp; Keurig One Cup System </a:t>
            </a:r>
            <a:endParaRPr lang="en-US" dirty="0">
              <a:solidFill>
                <a:schemeClr val="bg1"/>
              </a:solidFill>
            </a:endParaRPr>
          </a:p>
        </p:txBody>
      </p:sp>
      <p:sp>
        <p:nvSpPr>
          <p:cNvPr id="9" name="TextBox 8"/>
          <p:cNvSpPr txBox="1"/>
          <p:nvPr/>
        </p:nvSpPr>
        <p:spPr>
          <a:xfrm>
            <a:off x="3677477" y="4727785"/>
            <a:ext cx="2418523" cy="646331"/>
          </a:xfrm>
          <a:prstGeom prst="rect">
            <a:avLst/>
          </a:prstGeom>
          <a:solidFill>
            <a:schemeClr val="accent2">
              <a:lumMod val="50000"/>
            </a:schemeClr>
          </a:solidFill>
        </p:spPr>
        <p:txBody>
          <a:bodyPr wrap="square" rtlCol="0">
            <a:spAutoFit/>
          </a:bodyPr>
          <a:lstStyle/>
          <a:p>
            <a:r>
              <a:rPr lang="en-GB" dirty="0">
                <a:solidFill>
                  <a:schemeClr val="bg1"/>
                </a:solidFill>
              </a:rPr>
              <a:t>1998-2006 Acquisition &amp; License Agreements</a:t>
            </a:r>
            <a:endParaRPr lang="en-US" dirty="0">
              <a:solidFill>
                <a:schemeClr val="bg1"/>
              </a:solidFill>
            </a:endParaRPr>
          </a:p>
        </p:txBody>
      </p:sp>
      <p:sp>
        <p:nvSpPr>
          <p:cNvPr id="10" name="TextBox 9"/>
          <p:cNvSpPr txBox="1"/>
          <p:nvPr/>
        </p:nvSpPr>
        <p:spPr>
          <a:xfrm>
            <a:off x="5420139" y="4081454"/>
            <a:ext cx="2676937" cy="646331"/>
          </a:xfrm>
          <a:prstGeom prst="rect">
            <a:avLst/>
          </a:prstGeom>
          <a:solidFill>
            <a:schemeClr val="accent2">
              <a:lumMod val="50000"/>
            </a:schemeClr>
          </a:solidFill>
        </p:spPr>
        <p:txBody>
          <a:bodyPr wrap="square" rtlCol="0">
            <a:spAutoFit/>
          </a:bodyPr>
          <a:lstStyle/>
          <a:p>
            <a:r>
              <a:rPr lang="en-GB" dirty="0">
                <a:solidFill>
                  <a:schemeClr val="bg1"/>
                </a:solidFill>
              </a:rPr>
              <a:t>2009 </a:t>
            </a:r>
            <a:r>
              <a:rPr lang="en-GB" dirty="0" err="1">
                <a:solidFill>
                  <a:schemeClr val="bg1"/>
                </a:solidFill>
              </a:rPr>
              <a:t>Agr</a:t>
            </a:r>
            <a:r>
              <a:rPr lang="en-GB" dirty="0">
                <a:solidFill>
                  <a:schemeClr val="bg1"/>
                </a:solidFill>
              </a:rPr>
              <a:t>. With Starbucks &amp; Dunkin Donuts</a:t>
            </a:r>
            <a:endParaRPr lang="en-US" dirty="0">
              <a:solidFill>
                <a:schemeClr val="bg1"/>
              </a:solidFill>
            </a:endParaRPr>
          </a:p>
        </p:txBody>
      </p:sp>
      <p:sp>
        <p:nvSpPr>
          <p:cNvPr id="11" name="TextBox 10"/>
          <p:cNvSpPr txBox="1"/>
          <p:nvPr/>
        </p:nvSpPr>
        <p:spPr>
          <a:xfrm>
            <a:off x="7726014" y="3158124"/>
            <a:ext cx="2418523" cy="923330"/>
          </a:xfrm>
          <a:prstGeom prst="rect">
            <a:avLst/>
          </a:prstGeom>
          <a:solidFill>
            <a:schemeClr val="accent2">
              <a:lumMod val="50000"/>
            </a:schemeClr>
          </a:solidFill>
        </p:spPr>
        <p:txBody>
          <a:bodyPr wrap="square" rtlCol="0">
            <a:spAutoFit/>
          </a:bodyPr>
          <a:lstStyle/>
          <a:p>
            <a:r>
              <a:rPr lang="en-GB" dirty="0">
                <a:solidFill>
                  <a:schemeClr val="bg1"/>
                </a:solidFill>
              </a:rPr>
              <a:t>2012-15 </a:t>
            </a:r>
            <a:r>
              <a:rPr lang="en-GB" dirty="0" err="1">
                <a:solidFill>
                  <a:schemeClr val="bg1"/>
                </a:solidFill>
              </a:rPr>
              <a:t>Agr</a:t>
            </a:r>
            <a:r>
              <a:rPr lang="en-GB" dirty="0">
                <a:solidFill>
                  <a:schemeClr val="bg1"/>
                </a:solidFill>
              </a:rPr>
              <a:t>. with Soup &amp; Noodle Companies for K-Cup Use</a:t>
            </a:r>
            <a:endParaRPr lang="en-US" dirty="0">
              <a:solidFill>
                <a:schemeClr val="bg1"/>
              </a:solidFill>
            </a:endParaRPr>
          </a:p>
        </p:txBody>
      </p:sp>
      <p:sp>
        <p:nvSpPr>
          <p:cNvPr id="12" name="TextBox 11"/>
          <p:cNvSpPr txBox="1"/>
          <p:nvPr/>
        </p:nvSpPr>
        <p:spPr>
          <a:xfrm>
            <a:off x="9773477" y="1957795"/>
            <a:ext cx="2418523" cy="1200329"/>
          </a:xfrm>
          <a:prstGeom prst="rect">
            <a:avLst/>
          </a:prstGeom>
          <a:solidFill>
            <a:schemeClr val="accent2">
              <a:lumMod val="50000"/>
            </a:schemeClr>
          </a:solidFill>
        </p:spPr>
        <p:txBody>
          <a:bodyPr wrap="square" rtlCol="0">
            <a:spAutoFit/>
          </a:bodyPr>
          <a:lstStyle/>
          <a:p>
            <a:r>
              <a:rPr lang="en-GB" dirty="0">
                <a:solidFill>
                  <a:schemeClr val="bg1"/>
                </a:solidFill>
              </a:rPr>
              <a:t>2015-16 enters soda market with Coca Cola, invents system 2.0, recyclable K-Cups </a:t>
            </a:r>
            <a:endParaRPr lang="en-US" dirty="0">
              <a:solidFill>
                <a:schemeClr val="bg1"/>
              </a:solidFill>
            </a:endParaRPr>
          </a:p>
        </p:txBody>
      </p:sp>
      <p:sp>
        <p:nvSpPr>
          <p:cNvPr id="6" name="TextBox 5"/>
          <p:cNvSpPr txBox="1"/>
          <p:nvPr/>
        </p:nvSpPr>
        <p:spPr>
          <a:xfrm>
            <a:off x="2782956" y="555728"/>
            <a:ext cx="7103165" cy="369332"/>
          </a:xfrm>
          <a:prstGeom prst="rect">
            <a:avLst/>
          </a:prstGeom>
          <a:solidFill>
            <a:schemeClr val="tx1">
              <a:lumMod val="95000"/>
              <a:lumOff val="5000"/>
            </a:schemeClr>
          </a:solidFill>
        </p:spPr>
        <p:txBody>
          <a:bodyPr wrap="square" rtlCol="0">
            <a:spAutoFit/>
          </a:bodyPr>
          <a:lstStyle/>
          <a:p>
            <a:r>
              <a:rPr lang="en-GB" dirty="0">
                <a:solidFill>
                  <a:schemeClr val="bg1"/>
                </a:solidFill>
              </a:rPr>
              <a:t>1991   </a:t>
            </a:r>
            <a:r>
              <a:rPr lang="en-GB" dirty="0"/>
              <a:t>                                                                                                           </a:t>
            </a:r>
            <a:r>
              <a:rPr lang="en-GB" dirty="0">
                <a:solidFill>
                  <a:schemeClr val="bg1"/>
                </a:solidFill>
              </a:rPr>
              <a:t>2016</a:t>
            </a:r>
            <a:endParaRPr lang="en-US" dirty="0">
              <a:solidFill>
                <a:schemeClr val="bg1"/>
              </a:solidFill>
            </a:endParaRPr>
          </a:p>
        </p:txBody>
      </p:sp>
      <p:cxnSp>
        <p:nvCxnSpPr>
          <p:cNvPr id="13" name="Straight Arrow Connector 12"/>
          <p:cNvCxnSpPr>
            <a:cxnSpLocks/>
          </p:cNvCxnSpPr>
          <p:nvPr/>
        </p:nvCxnSpPr>
        <p:spPr>
          <a:xfrm>
            <a:off x="3442248" y="739565"/>
            <a:ext cx="5579165" cy="82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5" name="Star: 5 Points 14"/>
          <p:cNvSpPr/>
          <p:nvPr/>
        </p:nvSpPr>
        <p:spPr>
          <a:xfrm>
            <a:off x="3935896" y="740394"/>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Star: 5 Points 17"/>
          <p:cNvSpPr/>
          <p:nvPr/>
        </p:nvSpPr>
        <p:spPr>
          <a:xfrm>
            <a:off x="4429544" y="762676"/>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Star: 5 Points 18"/>
          <p:cNvSpPr/>
          <p:nvPr/>
        </p:nvSpPr>
        <p:spPr>
          <a:xfrm>
            <a:off x="4923192" y="762676"/>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Star: 5 Points 19"/>
          <p:cNvSpPr/>
          <p:nvPr/>
        </p:nvSpPr>
        <p:spPr>
          <a:xfrm>
            <a:off x="5483102" y="770310"/>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Star: 5 Points 20"/>
          <p:cNvSpPr/>
          <p:nvPr/>
        </p:nvSpPr>
        <p:spPr>
          <a:xfrm>
            <a:off x="5977553" y="764260"/>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Star: 5 Points 21"/>
          <p:cNvSpPr/>
          <p:nvPr/>
        </p:nvSpPr>
        <p:spPr>
          <a:xfrm>
            <a:off x="6478654" y="762676"/>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Star: 5 Points 22"/>
          <p:cNvSpPr/>
          <p:nvPr/>
        </p:nvSpPr>
        <p:spPr>
          <a:xfrm>
            <a:off x="7038562" y="787003"/>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Star: 5 Points 23"/>
          <p:cNvSpPr/>
          <p:nvPr/>
        </p:nvSpPr>
        <p:spPr>
          <a:xfrm>
            <a:off x="7502367" y="767527"/>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Star: 5 Points 24"/>
          <p:cNvSpPr/>
          <p:nvPr/>
        </p:nvSpPr>
        <p:spPr>
          <a:xfrm>
            <a:off x="7994359" y="777944"/>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Star: 5 Points 25"/>
          <p:cNvSpPr/>
          <p:nvPr/>
        </p:nvSpPr>
        <p:spPr>
          <a:xfrm>
            <a:off x="8535216" y="787003"/>
            <a:ext cx="79513" cy="131170"/>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7" name="Picture 2" descr="http://knowyourgrinder.com/wp-content/uploads/2015/10/coffee7-1024x68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26" y="1229499"/>
            <a:ext cx="5313613" cy="35545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AE8145CD-6F84-4614-A724-6985D0CCAC7F}" type="slidenum">
              <a:rPr lang="en-US" smtClean="0"/>
              <a:t>4</a:t>
            </a:fld>
            <a:endParaRPr lang="en-US"/>
          </a:p>
        </p:txBody>
      </p:sp>
    </p:spTree>
    <p:extLst>
      <p:ext uri="{BB962C8B-B14F-4D97-AF65-F5344CB8AC3E}">
        <p14:creationId xmlns:p14="http://schemas.microsoft.com/office/powerpoint/2010/main" val="1772496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96070" y="23046"/>
            <a:ext cx="2584174" cy="369332"/>
          </a:xfrm>
          <a:prstGeom prst="rect">
            <a:avLst/>
          </a:prstGeom>
          <a:solidFill>
            <a:srgbClr val="92D050"/>
          </a:solidFill>
        </p:spPr>
        <p:txBody>
          <a:bodyPr wrap="square" rtlCol="0">
            <a:spAutoFit/>
          </a:bodyPr>
          <a:lstStyle/>
          <a:p>
            <a:r>
              <a:rPr lang="en-GB" dirty="0"/>
              <a:t>Porter 5 forces - Analysis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412445597"/>
              </p:ext>
            </p:extLst>
          </p:nvPr>
        </p:nvGraphicFramePr>
        <p:xfrm>
          <a:off x="190605" y="392378"/>
          <a:ext cx="8534400" cy="2103120"/>
        </p:xfrm>
        <a:graphic>
          <a:graphicData uri="http://schemas.openxmlformats.org/drawingml/2006/table">
            <a:tbl>
              <a:tblPr firstRow="1" bandRow="1">
                <a:tableStyleId>{5C22544A-7EE6-4342-B048-85BDC9FD1C3A}</a:tableStyleId>
              </a:tblPr>
              <a:tblGrid>
                <a:gridCol w="8534400">
                  <a:extLst>
                    <a:ext uri="{9D8B030D-6E8A-4147-A177-3AD203B41FA5}">
                      <a16:colId xmlns:a16="http://schemas.microsoft.com/office/drawing/2014/main" val="813251843"/>
                    </a:ext>
                  </a:extLst>
                </a:gridCol>
              </a:tblGrid>
              <a:tr h="360340">
                <a:tc>
                  <a:txBody>
                    <a:bodyPr/>
                    <a:lstStyle/>
                    <a:p>
                      <a:r>
                        <a:rPr lang="en-GB" b="0" dirty="0">
                          <a:solidFill>
                            <a:srgbClr val="002060"/>
                          </a:solidFill>
                        </a:rPr>
                        <a:t>Bargaining Power of Buyers</a:t>
                      </a:r>
                      <a:endParaRPr lang="en-US" b="0" dirty="0">
                        <a:solidFill>
                          <a:srgbClr val="002060"/>
                        </a:solidFill>
                      </a:endParaRPr>
                    </a:p>
                  </a:txBody>
                  <a:tcPr>
                    <a:solidFill>
                      <a:schemeClr val="accent2">
                        <a:lumMod val="60000"/>
                        <a:lumOff val="40000"/>
                      </a:schemeClr>
                    </a:solidFill>
                  </a:tcPr>
                </a:tc>
                <a:extLst>
                  <a:ext uri="{0D108BD9-81ED-4DB2-BD59-A6C34878D82A}">
                    <a16:rowId xmlns:a16="http://schemas.microsoft.com/office/drawing/2014/main" val="3922964301"/>
                  </a:ext>
                </a:extLst>
              </a:tr>
              <a:tr h="370840">
                <a:tc>
                  <a:txBody>
                    <a:bodyPr/>
                    <a:lstStyle/>
                    <a:p>
                      <a:r>
                        <a:rPr lang="en-GB" b="1" dirty="0"/>
                        <a:t>Low </a:t>
                      </a:r>
                      <a:r>
                        <a:rPr lang="en-GB" dirty="0"/>
                        <a:t>– The switching costs for Keurig Brewers in Offices and homes with Nestle Nespresso or Starbucks Verismo is high(their price is 1.5-2 times) </a:t>
                      </a:r>
                    </a:p>
                    <a:p>
                      <a:r>
                        <a:rPr lang="en-GB" dirty="0"/>
                        <a:t>Keurig uses </a:t>
                      </a:r>
                      <a:r>
                        <a:rPr lang="en-GB" b="1" dirty="0"/>
                        <a:t>innovative</a:t>
                      </a:r>
                      <a:r>
                        <a:rPr lang="en-GB" dirty="0"/>
                        <a:t> techniques focused on driving maximum customers:</a:t>
                      </a:r>
                    </a:p>
                    <a:p>
                      <a:r>
                        <a:rPr lang="en-GB" dirty="0"/>
                        <a:t>Seasonal Campaigning - Mails with Keurig Portion packs</a:t>
                      </a:r>
                    </a:p>
                    <a:p>
                      <a:pPr marL="285750" indent="-285750">
                        <a:buFont typeface="Arial" panose="020B0604020202020204" pitchFamily="34" charset="0"/>
                        <a:buChar char="•"/>
                      </a:pPr>
                      <a:r>
                        <a:rPr lang="en-GB" dirty="0"/>
                        <a:t>Utilizing the Psychological Principles of Persuasion </a:t>
                      </a:r>
                      <a:r>
                        <a:rPr lang="en-GB" b="1" dirty="0">
                          <a:solidFill>
                            <a:srgbClr val="002060"/>
                          </a:solidFill>
                        </a:rPr>
                        <a:t>– </a:t>
                      </a:r>
                      <a:r>
                        <a:rPr lang="en-GB" b="0" dirty="0">
                          <a:solidFill>
                            <a:schemeClr val="tx1"/>
                          </a:solidFill>
                        </a:rPr>
                        <a:t>Reciprocity &amp; Liking, Halo Effect</a:t>
                      </a:r>
                      <a:endParaRPr lang="en-GB" b="1" dirty="0">
                        <a:solidFill>
                          <a:srgbClr val="002060"/>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800" b="0" i="0" kern="1200" dirty="0">
                          <a:solidFill>
                            <a:schemeClr val="dk1"/>
                          </a:solidFill>
                          <a:effectLst/>
                          <a:latin typeface="+mn-lt"/>
                          <a:ea typeface="+mn-ea"/>
                          <a:cs typeface="+mn-cs"/>
                        </a:rPr>
                        <a:t>At Thanksgiving 2015, sent out 125,000 pieces, urging to either try or give as gifts </a:t>
                      </a:r>
                      <a:endParaRPr lang="en-US" dirty="0"/>
                    </a:p>
                  </a:txBody>
                  <a:tcPr/>
                </a:tc>
                <a:extLst>
                  <a:ext uri="{0D108BD9-81ED-4DB2-BD59-A6C34878D82A}">
                    <a16:rowId xmlns:a16="http://schemas.microsoft.com/office/drawing/2014/main" val="752920410"/>
                  </a:ext>
                </a:extLst>
              </a:tr>
            </a:tbl>
          </a:graphicData>
        </a:graphic>
      </p:graphicFrame>
      <p:pic>
        <p:nvPicPr>
          <p:cNvPr id="2" name="Picture 1"/>
          <p:cNvPicPr>
            <a:picLocks noChangeAspect="1"/>
          </p:cNvPicPr>
          <p:nvPr/>
        </p:nvPicPr>
        <p:blipFill>
          <a:blip r:embed="rId2"/>
          <a:stretch>
            <a:fillRect/>
          </a:stretch>
        </p:blipFill>
        <p:spPr>
          <a:xfrm>
            <a:off x="10005391" y="392378"/>
            <a:ext cx="2088744" cy="1705973"/>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3470190128"/>
              </p:ext>
            </p:extLst>
          </p:nvPr>
        </p:nvGraphicFramePr>
        <p:xfrm>
          <a:off x="4797287" y="3271228"/>
          <a:ext cx="7169426" cy="2125530"/>
        </p:xfrm>
        <a:graphic>
          <a:graphicData uri="http://schemas.openxmlformats.org/drawingml/2006/table">
            <a:tbl>
              <a:tblPr firstRow="1" bandRow="1">
                <a:tableStyleId>{5C22544A-7EE6-4342-B048-85BDC9FD1C3A}</a:tableStyleId>
              </a:tblPr>
              <a:tblGrid>
                <a:gridCol w="7169426">
                  <a:extLst>
                    <a:ext uri="{9D8B030D-6E8A-4147-A177-3AD203B41FA5}">
                      <a16:colId xmlns:a16="http://schemas.microsoft.com/office/drawing/2014/main" val="813251843"/>
                    </a:ext>
                  </a:extLst>
                </a:gridCol>
              </a:tblGrid>
              <a:tr h="388170">
                <a:tc>
                  <a:txBody>
                    <a:bodyPr/>
                    <a:lstStyle/>
                    <a:p>
                      <a:r>
                        <a:rPr lang="en-GB" b="0" dirty="0">
                          <a:solidFill>
                            <a:srgbClr val="002060"/>
                          </a:solidFill>
                        </a:rPr>
                        <a:t>Threat of Entrants</a:t>
                      </a:r>
                      <a:endParaRPr lang="en-US" b="0" dirty="0">
                        <a:solidFill>
                          <a:srgbClr val="002060"/>
                        </a:solidFill>
                      </a:endParaRPr>
                    </a:p>
                  </a:txBody>
                  <a:tcPr>
                    <a:solidFill>
                      <a:schemeClr val="accent2">
                        <a:lumMod val="60000"/>
                        <a:lumOff val="40000"/>
                      </a:schemeClr>
                    </a:solidFill>
                  </a:tcPr>
                </a:tc>
                <a:extLst>
                  <a:ext uri="{0D108BD9-81ED-4DB2-BD59-A6C34878D82A}">
                    <a16:rowId xmlns:a16="http://schemas.microsoft.com/office/drawing/2014/main" val="3922964301"/>
                  </a:ext>
                </a:extLst>
              </a:tr>
              <a:tr h="271809">
                <a:tc>
                  <a:txBody>
                    <a:bodyPr/>
                    <a:lstStyle/>
                    <a:p>
                      <a:r>
                        <a:rPr lang="en-GB" b="1" dirty="0"/>
                        <a:t>Low </a:t>
                      </a:r>
                      <a:r>
                        <a:rPr lang="en-GB" dirty="0"/>
                        <a:t>– With continual innovation strategy in all sectors of coffee industry, resilient supply chain, product or packaging, Keurig has a stable economy, </a:t>
                      </a:r>
                    </a:p>
                    <a:p>
                      <a:pPr marL="800100" lvl="1" indent="-342900">
                        <a:buFont typeface="Courier New" panose="02070309020205020404" pitchFamily="49" charset="0"/>
                        <a:buChar char="o"/>
                      </a:pPr>
                      <a:r>
                        <a:rPr lang="en-GB" dirty="0"/>
                        <a:t>14 patents which prove its specialized knowledge. </a:t>
                      </a:r>
                    </a:p>
                    <a:p>
                      <a:pPr marL="742950" lvl="1" indent="-285750">
                        <a:buFont typeface="Courier New" panose="02070309020205020404" pitchFamily="49" charset="0"/>
                        <a:buChar char="o"/>
                      </a:pPr>
                      <a:r>
                        <a:rPr lang="en-GB" dirty="0"/>
                        <a:t>No Barriers to Entry other than regular cafés</a:t>
                      </a:r>
                    </a:p>
                    <a:p>
                      <a:pPr marL="742950" lvl="1" indent="-285750">
                        <a:buFont typeface="Courier New" panose="02070309020205020404" pitchFamily="49" charset="0"/>
                        <a:buChar char="o"/>
                      </a:pPr>
                      <a:r>
                        <a:rPr lang="en-GB" dirty="0"/>
                        <a:t>Starbucks has cafés but earns no significant profit through office brewing systems</a:t>
                      </a:r>
                      <a:endParaRPr lang="en-US" dirty="0"/>
                    </a:p>
                  </a:txBody>
                  <a:tcPr/>
                </a:tc>
                <a:extLst>
                  <a:ext uri="{0D108BD9-81ED-4DB2-BD59-A6C34878D82A}">
                    <a16:rowId xmlns:a16="http://schemas.microsoft.com/office/drawing/2014/main" val="752920410"/>
                  </a:ext>
                </a:extLst>
              </a:tr>
            </a:tbl>
          </a:graphicData>
        </a:graphic>
      </p:graphicFrame>
      <p:pic>
        <p:nvPicPr>
          <p:cNvPr id="3" name="Picture 2"/>
          <p:cNvPicPr>
            <a:picLocks noChangeAspect="1"/>
          </p:cNvPicPr>
          <p:nvPr/>
        </p:nvPicPr>
        <p:blipFill>
          <a:blip r:embed="rId3"/>
          <a:stretch>
            <a:fillRect/>
          </a:stretch>
        </p:blipFill>
        <p:spPr>
          <a:xfrm>
            <a:off x="10182769" y="5166992"/>
            <a:ext cx="1783944" cy="1480903"/>
          </a:xfrm>
          <a:prstGeom prst="rect">
            <a:avLst/>
          </a:prstGeom>
        </p:spPr>
      </p:pic>
      <p:pic>
        <p:nvPicPr>
          <p:cNvPr id="15" name="Picture 8" descr="https://s-media-cache-ak0.pinimg.com/originals/5d/13/1d/5d131d3cacc99c9e4cab7550da272a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05" y="2495498"/>
            <a:ext cx="4606682" cy="43625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GB" dirty="0"/>
              <a:t>39</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40</a:t>
            </a:fld>
            <a:endParaRPr lang="en-US"/>
          </a:p>
        </p:txBody>
      </p:sp>
    </p:spTree>
    <p:extLst>
      <p:ext uri="{BB962C8B-B14F-4D97-AF65-F5344CB8AC3E}">
        <p14:creationId xmlns:p14="http://schemas.microsoft.com/office/powerpoint/2010/main" val="2086683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96070" y="23046"/>
            <a:ext cx="2584174" cy="369332"/>
          </a:xfrm>
          <a:prstGeom prst="rect">
            <a:avLst/>
          </a:prstGeom>
          <a:solidFill>
            <a:srgbClr val="92D050"/>
          </a:solidFill>
        </p:spPr>
        <p:txBody>
          <a:bodyPr wrap="square" rtlCol="0">
            <a:spAutoFit/>
          </a:bodyPr>
          <a:lstStyle/>
          <a:p>
            <a:r>
              <a:rPr lang="en-GB" dirty="0"/>
              <a:t>Porter 5 forces - Analysis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82010279"/>
              </p:ext>
            </p:extLst>
          </p:nvPr>
        </p:nvGraphicFramePr>
        <p:xfrm>
          <a:off x="190604" y="336605"/>
          <a:ext cx="9828911" cy="4023360"/>
        </p:xfrm>
        <a:graphic>
          <a:graphicData uri="http://schemas.openxmlformats.org/drawingml/2006/table">
            <a:tbl>
              <a:tblPr firstRow="1" bandRow="1">
                <a:tableStyleId>{5C22544A-7EE6-4342-B048-85BDC9FD1C3A}</a:tableStyleId>
              </a:tblPr>
              <a:tblGrid>
                <a:gridCol w="9828911">
                  <a:extLst>
                    <a:ext uri="{9D8B030D-6E8A-4147-A177-3AD203B41FA5}">
                      <a16:colId xmlns:a16="http://schemas.microsoft.com/office/drawing/2014/main" val="813251843"/>
                    </a:ext>
                  </a:extLst>
                </a:gridCol>
              </a:tblGrid>
              <a:tr h="360340">
                <a:tc>
                  <a:txBody>
                    <a:bodyPr/>
                    <a:lstStyle/>
                    <a:p>
                      <a:r>
                        <a:rPr lang="en-GB" b="0" dirty="0">
                          <a:solidFill>
                            <a:srgbClr val="002060"/>
                          </a:solidFill>
                        </a:rPr>
                        <a:t>Competitive Rivalry </a:t>
                      </a:r>
                      <a:endParaRPr lang="en-US" b="0" dirty="0">
                        <a:solidFill>
                          <a:srgbClr val="002060"/>
                        </a:solidFill>
                      </a:endParaRPr>
                    </a:p>
                  </a:txBody>
                  <a:tcPr>
                    <a:solidFill>
                      <a:schemeClr val="accent2">
                        <a:lumMod val="60000"/>
                        <a:lumOff val="40000"/>
                      </a:schemeClr>
                    </a:solidFill>
                  </a:tcPr>
                </a:tc>
                <a:extLst>
                  <a:ext uri="{0D108BD9-81ED-4DB2-BD59-A6C34878D82A}">
                    <a16:rowId xmlns:a16="http://schemas.microsoft.com/office/drawing/2014/main" val="3922964301"/>
                  </a:ext>
                </a:extLst>
              </a:tr>
              <a:tr h="370840">
                <a:tc>
                  <a:txBody>
                    <a:bodyPr/>
                    <a:lstStyle/>
                    <a:p>
                      <a:r>
                        <a:rPr lang="en-GB" b="1" dirty="0"/>
                        <a:t>High </a:t>
                      </a:r>
                      <a:r>
                        <a:rPr lang="en-GB" dirty="0"/>
                        <a:t>–Strong competitors like Starbucks &amp; Nespresso </a:t>
                      </a:r>
                      <a:r>
                        <a:rPr lang="en-GB" b="1" dirty="0"/>
                        <a:t>but</a:t>
                      </a:r>
                      <a:r>
                        <a:rPr lang="en-GB" dirty="0"/>
                        <a:t> with continual innovation in other sectors of coffee industry Keurig has greatly reduced the threat of substitution.</a:t>
                      </a:r>
                    </a:p>
                    <a:p>
                      <a:endParaRPr lang="en-GB" dirty="0"/>
                    </a:p>
                    <a:p>
                      <a:r>
                        <a:rPr lang="en-GB" dirty="0"/>
                        <a:t>Substitutes to Coffee: tea, energy drinks but </a:t>
                      </a:r>
                      <a:r>
                        <a:rPr lang="en-GB" dirty="0" err="1"/>
                        <a:t>fulfills</a:t>
                      </a:r>
                      <a:r>
                        <a:rPr lang="en-GB" dirty="0"/>
                        <a:t> fewer needs.</a:t>
                      </a:r>
                    </a:p>
                    <a:p>
                      <a:pPr marL="742950" lvl="1" indent="-285750">
                        <a:buFont typeface="Courier New" panose="02070309020205020404" pitchFamily="49" charset="0"/>
                        <a:buChar char="o"/>
                      </a:pPr>
                      <a:r>
                        <a:rPr lang="en-GB" dirty="0"/>
                        <a:t>Americans understand the benefits of coffee – enhanced mental cognition, longevity, and its nootropic benefits when it comes to performance under high stress which tea and energy drinks can’t substitute. </a:t>
                      </a:r>
                    </a:p>
                    <a:p>
                      <a:pPr marL="742950" lvl="1" indent="-285750">
                        <a:buFont typeface="Courier New" panose="02070309020205020404" pitchFamily="49" charset="0"/>
                        <a:buChar char="o"/>
                      </a:pPr>
                      <a:r>
                        <a:rPr lang="en-GB" dirty="0"/>
                        <a:t>Energy drinks are not natural and contains added sugars: contain artificial caffeine whereas coffee has natural caffeine in higher content</a:t>
                      </a:r>
                    </a:p>
                    <a:p>
                      <a:pPr marL="457200" lvl="1" indent="0">
                        <a:buFont typeface="Courier New" panose="02070309020205020404" pitchFamily="49" charset="0"/>
                        <a:buNone/>
                      </a:pPr>
                      <a:endParaRPr lang="en-GB" dirty="0"/>
                    </a:p>
                    <a:p>
                      <a:pPr marL="457200" lvl="1" indent="0">
                        <a:buFont typeface="Courier New" panose="02070309020205020404" pitchFamily="49" charset="0"/>
                        <a:buNone/>
                      </a:pPr>
                      <a:r>
                        <a:rPr lang="en-GB" dirty="0"/>
                        <a:t>More than just coffee:</a:t>
                      </a:r>
                    </a:p>
                    <a:p>
                      <a:pPr marL="457200" lvl="1" indent="0">
                        <a:buFont typeface="Courier New" panose="02070309020205020404" pitchFamily="49" charset="0"/>
                        <a:buNone/>
                      </a:pPr>
                      <a:r>
                        <a:rPr lang="en-GB" dirty="0"/>
                        <a:t>Keurig products are eco-friendly and yearly investments on social responsibility projects are more than its competitors which </a:t>
                      </a:r>
                      <a:r>
                        <a:rPr lang="en-GB" b="1" dirty="0"/>
                        <a:t>promotes its values </a:t>
                      </a:r>
                      <a:r>
                        <a:rPr lang="en-GB" dirty="0"/>
                        <a:t>and lures customers to support the cause.</a:t>
                      </a:r>
                    </a:p>
                  </a:txBody>
                  <a:tcPr/>
                </a:tc>
                <a:extLst>
                  <a:ext uri="{0D108BD9-81ED-4DB2-BD59-A6C34878D82A}">
                    <a16:rowId xmlns:a16="http://schemas.microsoft.com/office/drawing/2014/main" val="752920410"/>
                  </a:ext>
                </a:extLst>
              </a:tr>
            </a:tbl>
          </a:graphicData>
        </a:graphic>
      </p:graphicFrame>
      <p:pic>
        <p:nvPicPr>
          <p:cNvPr id="7" name="Picture 6"/>
          <p:cNvPicPr>
            <a:picLocks noChangeAspect="1"/>
          </p:cNvPicPr>
          <p:nvPr/>
        </p:nvPicPr>
        <p:blipFill>
          <a:blip r:embed="rId2"/>
          <a:stretch>
            <a:fillRect/>
          </a:stretch>
        </p:blipFill>
        <p:spPr>
          <a:xfrm>
            <a:off x="10019515" y="392379"/>
            <a:ext cx="2015348" cy="1621952"/>
          </a:xfrm>
          <a:prstGeom prst="rect">
            <a:avLst/>
          </a:prstGeom>
        </p:spPr>
      </p:pic>
      <p:pic>
        <p:nvPicPr>
          <p:cNvPr id="9218" name="Picture 2" descr="https://cdn.caffeineinformer.com/wp-content/uploads/top-coffee-consuming-countr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07" y="4347649"/>
            <a:ext cx="4527168" cy="25103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68.media.tumblr.com/95ba4480723fc7ebf8cfd2058ca0d5a9/tumblr_mub6jmqKUp1qc3mngo1_540.jpg"/>
          <p:cNvPicPr>
            <a:picLocks noChangeAspect="1" noChangeArrowheads="1"/>
          </p:cNvPicPr>
          <p:nvPr/>
        </p:nvPicPr>
        <p:blipFill rotWithShape="1">
          <a:blip r:embed="rId4">
            <a:extLst>
              <a:ext uri="{28A0092B-C50C-407E-A947-70E740481C1C}">
                <a14:useLocalDpi xmlns:a14="http://schemas.microsoft.com/office/drawing/2010/main" val="0"/>
              </a:ext>
            </a:extLst>
          </a:blip>
          <a:srcRect l="28357" t="34386" r="12456" b="8679"/>
          <a:stretch/>
        </p:blipFill>
        <p:spPr bwMode="auto">
          <a:xfrm>
            <a:off x="4717772" y="4505739"/>
            <a:ext cx="3710324" cy="235226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p:cNvSpPr/>
          <p:nvPr/>
        </p:nvSpPr>
        <p:spPr>
          <a:xfrm>
            <a:off x="4770640" y="4797287"/>
            <a:ext cx="3071825" cy="103152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rotWithShape="1">
          <a:blip r:embed="rId5"/>
          <a:srcRect l="3190" t="5413" r="17347" b="37615"/>
          <a:stretch/>
        </p:blipFill>
        <p:spPr bwMode="auto">
          <a:xfrm>
            <a:off x="8428096" y="4505739"/>
            <a:ext cx="3711036" cy="1792740"/>
          </a:xfrm>
          <a:prstGeom prst="rect">
            <a:avLst/>
          </a:prstGeom>
          <a:ln>
            <a:noFill/>
          </a:ln>
          <a:extLst>
            <a:ext uri="{53640926-AAD7-44D8-BBD7-CCE9431645EC}">
              <a14:shadowObscured xmlns:a14="http://schemas.microsoft.com/office/drawing/2010/main"/>
            </a:ext>
          </a:extLst>
        </p:spPr>
      </p:pic>
      <p:sp>
        <p:nvSpPr>
          <p:cNvPr id="2" name="Footer Placeholder 1"/>
          <p:cNvSpPr>
            <a:spLocks noGrp="1"/>
          </p:cNvSpPr>
          <p:nvPr>
            <p:ph type="ftr" sz="quarter" idx="11"/>
          </p:nvPr>
        </p:nvSpPr>
        <p:spPr/>
        <p:txBody>
          <a:bodyPr/>
          <a:lstStyle/>
          <a:p>
            <a:r>
              <a:rPr lang="en-GB" dirty="0"/>
              <a:t>40</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41</a:t>
            </a:fld>
            <a:endParaRPr lang="en-US"/>
          </a:p>
        </p:txBody>
      </p:sp>
    </p:spTree>
    <p:extLst>
      <p:ext uri="{BB962C8B-B14F-4D97-AF65-F5344CB8AC3E}">
        <p14:creationId xmlns:p14="http://schemas.microsoft.com/office/powerpoint/2010/main" val="56672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4439" y="419725"/>
            <a:ext cx="1394085" cy="374754"/>
          </a:xfrm>
          <a:prstGeom prst="rect">
            <a:avLst/>
          </a:prstGeom>
          <a:noFill/>
        </p:spPr>
        <p:txBody>
          <a:bodyPr wrap="square" rtlCol="0">
            <a:spAutoFit/>
          </a:bodyPr>
          <a:lstStyle/>
          <a:p>
            <a:r>
              <a:rPr lang="en-GB" dirty="0"/>
              <a:t>Conclusions</a:t>
            </a:r>
            <a:endParaRPr lang="en-US" dirty="0"/>
          </a:p>
        </p:txBody>
      </p:sp>
      <p:sp>
        <p:nvSpPr>
          <p:cNvPr id="5" name="TextBox 4"/>
          <p:cNvSpPr txBox="1"/>
          <p:nvPr/>
        </p:nvSpPr>
        <p:spPr>
          <a:xfrm>
            <a:off x="855090" y="960481"/>
            <a:ext cx="2882674" cy="369332"/>
          </a:xfrm>
          <a:prstGeom prst="rect">
            <a:avLst/>
          </a:prstGeom>
          <a:solidFill>
            <a:schemeClr val="accent4">
              <a:lumMod val="40000"/>
              <a:lumOff val="60000"/>
            </a:schemeClr>
          </a:solidFill>
        </p:spPr>
        <p:txBody>
          <a:bodyPr wrap="square" rtlCol="0">
            <a:spAutoFit/>
          </a:bodyPr>
          <a:lstStyle/>
          <a:p>
            <a:r>
              <a:rPr lang="en-GB" dirty="0"/>
              <a:t>1</a:t>
            </a:r>
            <a:r>
              <a:rPr lang="en-GB" baseline="30000" dirty="0"/>
              <a:t>st</a:t>
            </a:r>
            <a:r>
              <a:rPr lang="en-GB" dirty="0"/>
              <a:t> part of the hypothesis</a:t>
            </a:r>
            <a:endParaRPr lang="en-US" dirty="0"/>
          </a:p>
        </p:txBody>
      </p:sp>
      <p:sp>
        <p:nvSpPr>
          <p:cNvPr id="6" name="TextBox 5"/>
          <p:cNvSpPr txBox="1"/>
          <p:nvPr/>
        </p:nvSpPr>
        <p:spPr>
          <a:xfrm>
            <a:off x="854439" y="1514007"/>
            <a:ext cx="4017364" cy="1229193"/>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5172937" y="234186"/>
            <a:ext cx="6792313" cy="4885380"/>
          </a:xfrm>
          <a:prstGeom prst="rect">
            <a:avLst/>
          </a:prstGeom>
        </p:spPr>
      </p:pic>
      <p:sp>
        <p:nvSpPr>
          <p:cNvPr id="8" name="TextBox 7"/>
          <p:cNvSpPr txBox="1"/>
          <p:nvPr/>
        </p:nvSpPr>
        <p:spPr>
          <a:xfrm>
            <a:off x="704036" y="1956274"/>
            <a:ext cx="4318498" cy="1200329"/>
          </a:xfrm>
          <a:prstGeom prst="rect">
            <a:avLst/>
          </a:prstGeom>
          <a:noFill/>
        </p:spPr>
        <p:txBody>
          <a:bodyPr wrap="square" rtlCol="0">
            <a:spAutoFit/>
          </a:bodyPr>
          <a:lstStyle/>
          <a:p>
            <a:r>
              <a:rPr lang="en-GB" dirty="0"/>
              <a:t>Keurig has made continual innovations in all segments of coffee industry, the whole value chain from product ,to packaging to supply chain to end-of-life recycling.</a:t>
            </a:r>
            <a:endParaRPr lang="en-US" dirty="0"/>
          </a:p>
        </p:txBody>
      </p:sp>
      <p:sp>
        <p:nvSpPr>
          <p:cNvPr id="9" name="TextBox 8"/>
          <p:cNvSpPr txBox="1"/>
          <p:nvPr/>
        </p:nvSpPr>
        <p:spPr>
          <a:xfrm>
            <a:off x="891913" y="1303199"/>
            <a:ext cx="2136100" cy="369332"/>
          </a:xfrm>
          <a:prstGeom prst="rect">
            <a:avLst/>
          </a:prstGeom>
          <a:solidFill>
            <a:schemeClr val="accent6">
              <a:lumMod val="60000"/>
              <a:lumOff val="40000"/>
            </a:schemeClr>
          </a:solidFill>
        </p:spPr>
        <p:txBody>
          <a:bodyPr wrap="square" rtlCol="0">
            <a:spAutoFit/>
          </a:bodyPr>
          <a:lstStyle/>
          <a:p>
            <a:r>
              <a:rPr lang="en-GB" dirty="0"/>
              <a:t>Substantially proved</a:t>
            </a:r>
            <a:endParaRPr lang="en-US" dirty="0"/>
          </a:p>
        </p:txBody>
      </p:sp>
      <p:sp>
        <p:nvSpPr>
          <p:cNvPr id="10" name="Oval 9"/>
          <p:cNvSpPr/>
          <p:nvPr/>
        </p:nvSpPr>
        <p:spPr>
          <a:xfrm>
            <a:off x="6983495" y="1817289"/>
            <a:ext cx="1834555" cy="169977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380584" y="3605325"/>
            <a:ext cx="1834555" cy="169977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953469" y="234186"/>
            <a:ext cx="2011781" cy="2089289"/>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337459" y="2052582"/>
            <a:ext cx="1646036" cy="146448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0827" y="3411294"/>
            <a:ext cx="4628730" cy="1477328"/>
          </a:xfrm>
          <a:prstGeom prst="rect">
            <a:avLst/>
          </a:prstGeom>
          <a:solidFill>
            <a:schemeClr val="accent2">
              <a:lumMod val="40000"/>
              <a:lumOff val="60000"/>
            </a:schemeClr>
          </a:solidFill>
        </p:spPr>
        <p:txBody>
          <a:bodyPr wrap="square" rtlCol="0">
            <a:spAutoFit/>
          </a:bodyPr>
          <a:lstStyle/>
          <a:p>
            <a:r>
              <a:rPr lang="en-GB" dirty="0"/>
              <a:t>Not Enough Evidence for whether improvements in Internal Value Chain – farmers, infrastructure, sustainability etc. can give a competitive advantage on revenue and thus give ‘room’ to test more ideas</a:t>
            </a:r>
            <a:endParaRPr lang="en-US" dirty="0"/>
          </a:p>
        </p:txBody>
      </p:sp>
      <p:sp>
        <p:nvSpPr>
          <p:cNvPr id="16" name="TextBox 15"/>
          <p:cNvSpPr txBox="1"/>
          <p:nvPr/>
        </p:nvSpPr>
        <p:spPr>
          <a:xfrm>
            <a:off x="3553424" y="5419640"/>
            <a:ext cx="8638576" cy="1200329"/>
          </a:xfrm>
          <a:prstGeom prst="rect">
            <a:avLst/>
          </a:prstGeom>
          <a:noFill/>
        </p:spPr>
        <p:txBody>
          <a:bodyPr wrap="square" rtlCol="0">
            <a:spAutoFit/>
          </a:bodyPr>
          <a:lstStyle/>
          <a:p>
            <a:r>
              <a:rPr lang="en-GB" dirty="0"/>
              <a:t>From the data present, it can be said that Keurig has respected the farming communities with empowering them  business training, co-operatives, water stewardship programs but </a:t>
            </a:r>
            <a:r>
              <a:rPr lang="en-GB" b="1" dirty="0"/>
              <a:t>there is not much statistical evidence </a:t>
            </a:r>
            <a:r>
              <a:rPr lang="en-GB" dirty="0"/>
              <a:t>on how procurement from certified farms is helping with long term supply of quality coffee certification.</a:t>
            </a:r>
          </a:p>
        </p:txBody>
      </p:sp>
      <p:sp>
        <p:nvSpPr>
          <p:cNvPr id="17" name="TextBox 16"/>
          <p:cNvSpPr txBox="1"/>
          <p:nvPr/>
        </p:nvSpPr>
        <p:spPr>
          <a:xfrm>
            <a:off x="258296" y="5419640"/>
            <a:ext cx="3403333" cy="646331"/>
          </a:xfrm>
          <a:prstGeom prst="rect">
            <a:avLst/>
          </a:prstGeom>
          <a:solidFill>
            <a:schemeClr val="bg2"/>
          </a:solidFill>
        </p:spPr>
        <p:txBody>
          <a:bodyPr wrap="square" rtlCol="0">
            <a:spAutoFit/>
          </a:bodyPr>
          <a:lstStyle/>
          <a:p>
            <a:r>
              <a:rPr lang="en-GB" dirty="0"/>
              <a:t>“Theory of Change” Methodology is only partially proved</a:t>
            </a:r>
            <a:endParaRPr lang="en-US" dirty="0"/>
          </a:p>
        </p:txBody>
      </p:sp>
      <p:sp>
        <p:nvSpPr>
          <p:cNvPr id="18" name="Footer Placeholder 17"/>
          <p:cNvSpPr>
            <a:spLocks noGrp="1"/>
          </p:cNvSpPr>
          <p:nvPr>
            <p:ph type="ftr" sz="quarter" idx="11"/>
          </p:nvPr>
        </p:nvSpPr>
        <p:spPr/>
        <p:txBody>
          <a:bodyPr/>
          <a:lstStyle/>
          <a:p>
            <a:r>
              <a:rPr lang="en-GB" dirty="0"/>
              <a:t>41</a:t>
            </a:r>
            <a:endParaRPr lang="en-US" dirty="0"/>
          </a:p>
        </p:txBody>
      </p:sp>
      <p:sp>
        <p:nvSpPr>
          <p:cNvPr id="19" name="Slide Number Placeholder 18"/>
          <p:cNvSpPr>
            <a:spLocks noGrp="1"/>
          </p:cNvSpPr>
          <p:nvPr>
            <p:ph type="sldNum" sz="quarter" idx="12"/>
          </p:nvPr>
        </p:nvSpPr>
        <p:spPr/>
        <p:txBody>
          <a:bodyPr/>
          <a:lstStyle/>
          <a:p>
            <a:fld id="{AE8145CD-6F84-4614-A724-6985D0CCAC7F}" type="slidenum">
              <a:rPr lang="en-US" smtClean="0"/>
              <a:t>42</a:t>
            </a:fld>
            <a:endParaRPr lang="en-US"/>
          </a:p>
        </p:txBody>
      </p:sp>
    </p:spTree>
    <p:extLst>
      <p:ext uri="{BB962C8B-B14F-4D97-AF65-F5344CB8AC3E}">
        <p14:creationId xmlns:p14="http://schemas.microsoft.com/office/powerpoint/2010/main" val="1872120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43532" y="0"/>
            <a:ext cx="5627077" cy="369332"/>
          </a:xfrm>
          <a:prstGeom prst="rect">
            <a:avLst/>
          </a:prstGeom>
          <a:solidFill>
            <a:srgbClr val="92D050"/>
          </a:solidFill>
        </p:spPr>
        <p:txBody>
          <a:bodyPr wrap="square" rtlCol="0">
            <a:spAutoFit/>
          </a:bodyPr>
          <a:lstStyle/>
          <a:p>
            <a:r>
              <a:rPr lang="en-GB" dirty="0"/>
              <a:t>Future Strategic Consideration in Global Coffee Demand</a:t>
            </a:r>
            <a:endParaRPr lang="en-US" dirty="0"/>
          </a:p>
        </p:txBody>
      </p:sp>
      <p:sp>
        <p:nvSpPr>
          <p:cNvPr id="6" name="TextBox 5"/>
          <p:cNvSpPr txBox="1"/>
          <p:nvPr/>
        </p:nvSpPr>
        <p:spPr>
          <a:xfrm>
            <a:off x="0" y="717452"/>
            <a:ext cx="6592013" cy="1200329"/>
          </a:xfrm>
          <a:prstGeom prst="rect">
            <a:avLst/>
          </a:prstGeom>
          <a:solidFill>
            <a:schemeClr val="accent1">
              <a:lumMod val="20000"/>
              <a:lumOff val="80000"/>
            </a:schemeClr>
          </a:solidFill>
        </p:spPr>
        <p:txBody>
          <a:bodyPr wrap="square" rtlCol="0">
            <a:spAutoFit/>
          </a:bodyPr>
          <a:lstStyle/>
          <a:p>
            <a:r>
              <a:rPr lang="en-GB" dirty="0"/>
              <a:t>Key Coffee Market Drivers:</a:t>
            </a:r>
          </a:p>
          <a:p>
            <a:pPr marL="342900" indent="-342900">
              <a:buAutoNum type="arabicPeriod"/>
            </a:pPr>
            <a:r>
              <a:rPr lang="en-GB" dirty="0"/>
              <a:t>Growing Demand in Emerging Markets : </a:t>
            </a:r>
          </a:p>
          <a:p>
            <a:pPr marL="342900" indent="-342900">
              <a:buFont typeface="Calibri" panose="020F0502020204030204" pitchFamily="34" charset="0"/>
              <a:buChar char="."/>
            </a:pPr>
            <a:r>
              <a:rPr lang="en-GB" dirty="0"/>
              <a:t>Emerging markets to reach global coffee consumption by 2020</a:t>
            </a:r>
          </a:p>
          <a:p>
            <a:pPr marL="342900" indent="-342900">
              <a:buFont typeface="Calibri" panose="020F0502020204030204" pitchFamily="34" charset="0"/>
              <a:buChar char="."/>
            </a:pPr>
            <a:r>
              <a:rPr lang="en-GB" dirty="0"/>
              <a:t>Growth in instant coffee driven largely by emerging consumers</a:t>
            </a:r>
            <a:endParaRPr lang="en-US" dirty="0"/>
          </a:p>
        </p:txBody>
      </p:sp>
      <p:sp>
        <p:nvSpPr>
          <p:cNvPr id="7" name="TextBox 6"/>
          <p:cNvSpPr txBox="1"/>
          <p:nvPr/>
        </p:nvSpPr>
        <p:spPr>
          <a:xfrm>
            <a:off x="1621438" y="2188621"/>
            <a:ext cx="6592013" cy="923330"/>
          </a:xfrm>
          <a:prstGeom prst="rect">
            <a:avLst/>
          </a:prstGeom>
          <a:solidFill>
            <a:schemeClr val="accent2">
              <a:lumMod val="20000"/>
              <a:lumOff val="80000"/>
            </a:schemeClr>
          </a:solidFill>
        </p:spPr>
        <p:txBody>
          <a:bodyPr wrap="square" rtlCol="0">
            <a:spAutoFit/>
          </a:bodyPr>
          <a:lstStyle/>
          <a:p>
            <a:pPr marL="342900" indent="-342900">
              <a:buAutoNum type="arabicPeriod" startAt="2"/>
            </a:pPr>
            <a:r>
              <a:rPr lang="en-GB" dirty="0"/>
              <a:t>Regional differences in retail coffee value and volume</a:t>
            </a:r>
          </a:p>
          <a:p>
            <a:pPr marL="285750" indent="-285750">
              <a:buFont typeface="Calibri" panose="020F0502020204030204" pitchFamily="34" charset="0"/>
              <a:buChar char="."/>
            </a:pPr>
            <a:r>
              <a:rPr lang="en-GB" dirty="0"/>
              <a:t>North America continues to lead both value and volume of coffee sales so focus to be directed on West.</a:t>
            </a:r>
          </a:p>
        </p:txBody>
      </p:sp>
      <p:sp>
        <p:nvSpPr>
          <p:cNvPr id="8" name="TextBox 7"/>
          <p:cNvSpPr txBox="1"/>
          <p:nvPr/>
        </p:nvSpPr>
        <p:spPr>
          <a:xfrm>
            <a:off x="182880" y="3392476"/>
            <a:ext cx="7178690" cy="923330"/>
          </a:xfrm>
          <a:prstGeom prst="rect">
            <a:avLst/>
          </a:prstGeom>
          <a:solidFill>
            <a:schemeClr val="accent1">
              <a:lumMod val="20000"/>
              <a:lumOff val="80000"/>
            </a:schemeClr>
          </a:solidFill>
        </p:spPr>
        <p:txBody>
          <a:bodyPr wrap="square" rtlCol="0">
            <a:spAutoFit/>
          </a:bodyPr>
          <a:lstStyle/>
          <a:p>
            <a:r>
              <a:rPr lang="en-GB" dirty="0"/>
              <a:t>3. Premiumization</a:t>
            </a:r>
          </a:p>
          <a:p>
            <a:pPr marL="285750" indent="-285750">
              <a:buFont typeface="Calibri" panose="020F0502020204030204" pitchFamily="34" charset="0"/>
              <a:buChar char="."/>
            </a:pPr>
            <a:r>
              <a:rPr lang="en-GB" dirty="0"/>
              <a:t>Growth focused on differentiation and quality of gourmet coffee</a:t>
            </a:r>
          </a:p>
          <a:p>
            <a:pPr marL="285750" indent="-285750">
              <a:buFont typeface="Calibri" panose="020F0502020204030204" pitchFamily="34" charset="0"/>
              <a:buChar char="."/>
            </a:pPr>
            <a:r>
              <a:rPr lang="en-GB" dirty="0"/>
              <a:t>Premium offerings must be supported by Fair Trade, organic and original</a:t>
            </a:r>
          </a:p>
        </p:txBody>
      </p:sp>
      <p:sp>
        <p:nvSpPr>
          <p:cNvPr id="9" name="TextBox 8"/>
          <p:cNvSpPr txBox="1"/>
          <p:nvPr/>
        </p:nvSpPr>
        <p:spPr>
          <a:xfrm>
            <a:off x="1621438" y="4654241"/>
            <a:ext cx="7178690" cy="923330"/>
          </a:xfrm>
          <a:prstGeom prst="rect">
            <a:avLst/>
          </a:prstGeom>
          <a:solidFill>
            <a:schemeClr val="accent2">
              <a:lumMod val="20000"/>
              <a:lumOff val="80000"/>
            </a:schemeClr>
          </a:solidFill>
        </p:spPr>
        <p:txBody>
          <a:bodyPr wrap="square" rtlCol="0">
            <a:spAutoFit/>
          </a:bodyPr>
          <a:lstStyle/>
          <a:p>
            <a:r>
              <a:rPr lang="en-GB" dirty="0"/>
              <a:t>4. Product Innovation</a:t>
            </a:r>
          </a:p>
          <a:p>
            <a:pPr marL="285750" indent="-285750">
              <a:buFont typeface="Calibri" panose="020F0502020204030204" pitchFamily="34" charset="0"/>
              <a:buChar char="."/>
            </a:pPr>
            <a:r>
              <a:rPr lang="en-GB" dirty="0"/>
              <a:t>Innovation driving market share gains and gross profits</a:t>
            </a:r>
          </a:p>
          <a:p>
            <a:pPr marL="285750" indent="-285750">
              <a:buFont typeface="Calibri" panose="020F0502020204030204" pitchFamily="34" charset="0"/>
              <a:buChar char="."/>
            </a:pPr>
            <a:r>
              <a:rPr lang="en-GB" dirty="0"/>
              <a:t>Consumer preference for quality innovation &amp; seamless user experience</a:t>
            </a:r>
          </a:p>
        </p:txBody>
      </p:sp>
      <p:sp>
        <p:nvSpPr>
          <p:cNvPr id="10" name="TextBox 9"/>
          <p:cNvSpPr txBox="1"/>
          <p:nvPr/>
        </p:nvSpPr>
        <p:spPr>
          <a:xfrm>
            <a:off x="0" y="5916006"/>
            <a:ext cx="8213451" cy="923330"/>
          </a:xfrm>
          <a:prstGeom prst="rect">
            <a:avLst/>
          </a:prstGeom>
          <a:solidFill>
            <a:schemeClr val="accent1">
              <a:lumMod val="20000"/>
              <a:lumOff val="80000"/>
            </a:schemeClr>
          </a:solidFill>
        </p:spPr>
        <p:txBody>
          <a:bodyPr wrap="square" rtlCol="0">
            <a:spAutoFit/>
          </a:bodyPr>
          <a:lstStyle/>
          <a:p>
            <a:r>
              <a:rPr lang="en-GB" dirty="0"/>
              <a:t>5. Growing out-of-home offering </a:t>
            </a:r>
          </a:p>
          <a:p>
            <a:pPr marL="285750" indent="-285750">
              <a:buFont typeface="Calibri" panose="020F0502020204030204" pitchFamily="34" charset="0"/>
              <a:buChar char="."/>
            </a:pPr>
            <a:r>
              <a:rPr lang="en-GB" dirty="0"/>
              <a:t>Consumers willing to pay more for convenience</a:t>
            </a:r>
          </a:p>
          <a:p>
            <a:pPr marL="285750" indent="-285750">
              <a:buFont typeface="Calibri" panose="020F0502020204030204" pitchFamily="34" charset="0"/>
              <a:buChar char="."/>
            </a:pPr>
            <a:r>
              <a:rPr lang="en-GB" dirty="0"/>
              <a:t>Replacing ground cafe shops with quick service specialty coffee restaurants (QSR)</a:t>
            </a:r>
          </a:p>
        </p:txBody>
      </p:sp>
      <p:pic>
        <p:nvPicPr>
          <p:cNvPr id="12" name="Picture 14" descr="http://content.edgar-online.com/edgar_conv_img/2012/11/28/0001104659-12-080228_G210671BA05I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855" y="1928833"/>
            <a:ext cx="3865427" cy="292728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GB" dirty="0"/>
              <a:t>42</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43</a:t>
            </a:fld>
            <a:endParaRPr lang="en-US"/>
          </a:p>
        </p:txBody>
      </p:sp>
    </p:spTree>
    <p:extLst>
      <p:ext uri="{BB962C8B-B14F-4D97-AF65-F5344CB8AC3E}">
        <p14:creationId xmlns:p14="http://schemas.microsoft.com/office/powerpoint/2010/main" val="4234488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036" y="795130"/>
            <a:ext cx="11754678" cy="3416320"/>
          </a:xfrm>
          <a:prstGeom prst="rect">
            <a:avLst/>
          </a:prstGeom>
          <a:noFill/>
        </p:spPr>
        <p:txBody>
          <a:bodyPr wrap="square" rtlCol="0">
            <a:spAutoFit/>
          </a:bodyPr>
          <a:lstStyle/>
          <a:p>
            <a:r>
              <a:rPr lang="en-IN" dirty="0"/>
              <a:t>1) Definition of success and values in the case study –   ……………….…………………………………………………………………Slide 41</a:t>
            </a:r>
          </a:p>
          <a:p>
            <a:r>
              <a:rPr lang="en-IN" dirty="0"/>
              <a:t>2) List of hypothesis (causes and innovations). ……………………………………………………………………………………………….Slide 6-21</a:t>
            </a:r>
          </a:p>
          <a:p>
            <a:r>
              <a:rPr lang="en-IN" dirty="0"/>
              <a:t>3) For each innovation, list the slide numbers ………………………………………………………….........Slide 12,13,16,17, 18,19, 20,21</a:t>
            </a:r>
          </a:p>
          <a:p>
            <a:r>
              <a:rPr lang="en-IN" dirty="0"/>
              <a:t>4) List the hypothesis that you have proved convincingly </a:t>
            </a:r>
          </a:p>
          <a:p>
            <a:r>
              <a:rPr lang="en-IN" b="1" dirty="0"/>
              <a:t>  </a:t>
            </a:r>
            <a:r>
              <a:rPr lang="en-IN" b="1" dirty="0">
                <a:solidFill>
                  <a:schemeClr val="accent6">
                    <a:lumMod val="75000"/>
                  </a:schemeClr>
                </a:solidFill>
              </a:rPr>
              <a:t> 1</a:t>
            </a:r>
            <a:r>
              <a:rPr lang="en-IN" b="1" baseline="30000" dirty="0">
                <a:solidFill>
                  <a:schemeClr val="accent6">
                    <a:lumMod val="75000"/>
                  </a:schemeClr>
                </a:solidFill>
              </a:rPr>
              <a:t>st</a:t>
            </a:r>
            <a:r>
              <a:rPr lang="en-IN" b="1" dirty="0">
                <a:solidFill>
                  <a:schemeClr val="accent6">
                    <a:lumMod val="75000"/>
                  </a:schemeClr>
                </a:solidFill>
              </a:rPr>
              <a:t> part of hypothesis</a:t>
            </a:r>
          </a:p>
          <a:p>
            <a:r>
              <a:rPr lang="en-US" dirty="0"/>
              <a:t>  Company must make continuous improvements in all segments of its chosen industry</a:t>
            </a:r>
          </a:p>
          <a:p>
            <a:r>
              <a:rPr lang="en-IN" dirty="0"/>
              <a:t>5)</a:t>
            </a:r>
            <a:r>
              <a:rPr lang="en-IN" b="1" dirty="0"/>
              <a:t> </a:t>
            </a:r>
            <a:r>
              <a:rPr lang="en-IN" dirty="0"/>
              <a:t>List the hypothesis you have not proved convincingly</a:t>
            </a:r>
            <a:r>
              <a:rPr lang="en-IN" b="1" dirty="0"/>
              <a:t>. </a:t>
            </a:r>
          </a:p>
          <a:p>
            <a:r>
              <a:rPr lang="en-IN" dirty="0"/>
              <a:t>  </a:t>
            </a:r>
            <a:r>
              <a:rPr lang="en-IN" b="1" dirty="0">
                <a:solidFill>
                  <a:schemeClr val="accent2">
                    <a:lumMod val="75000"/>
                  </a:schemeClr>
                </a:solidFill>
              </a:rPr>
              <a:t>2</a:t>
            </a:r>
            <a:r>
              <a:rPr lang="en-IN" b="1" baseline="30000" dirty="0">
                <a:solidFill>
                  <a:schemeClr val="accent2">
                    <a:lumMod val="75000"/>
                  </a:schemeClr>
                </a:solidFill>
              </a:rPr>
              <a:t>nd</a:t>
            </a:r>
            <a:r>
              <a:rPr lang="en-IN" b="1" dirty="0">
                <a:solidFill>
                  <a:schemeClr val="accent2">
                    <a:lumMod val="75000"/>
                  </a:schemeClr>
                </a:solidFill>
              </a:rPr>
              <a:t> part of hypothesis</a:t>
            </a:r>
          </a:p>
          <a:p>
            <a:r>
              <a:rPr lang="en-IN" dirty="0"/>
              <a:t>Structured investments in supply chain projects lead to beneficial outcomes such as improved yield and eventually to the   desired impacts of improved farmer livelihoods.</a:t>
            </a:r>
          </a:p>
          <a:p>
            <a:r>
              <a:rPr lang="en-IN" dirty="0"/>
              <a:t>Not much statistical evidence for slide 26 &amp; 29</a:t>
            </a:r>
            <a:endParaRPr lang="en-US" dirty="0"/>
          </a:p>
          <a:p>
            <a:endParaRPr lang="en-US" dirty="0"/>
          </a:p>
        </p:txBody>
      </p:sp>
      <p:sp>
        <p:nvSpPr>
          <p:cNvPr id="5" name="TextBox 4"/>
          <p:cNvSpPr txBox="1"/>
          <p:nvPr/>
        </p:nvSpPr>
        <p:spPr>
          <a:xfrm>
            <a:off x="5645427" y="0"/>
            <a:ext cx="1192696" cy="369332"/>
          </a:xfrm>
          <a:prstGeom prst="rect">
            <a:avLst/>
          </a:prstGeom>
          <a:noFill/>
        </p:spPr>
        <p:txBody>
          <a:bodyPr wrap="square" rtlCol="0">
            <a:spAutoFit/>
          </a:bodyPr>
          <a:lstStyle/>
          <a:p>
            <a:r>
              <a:rPr lang="en-GB" dirty="0"/>
              <a:t>Appendix</a:t>
            </a:r>
            <a:endParaRPr lang="en-US" dirty="0"/>
          </a:p>
        </p:txBody>
      </p:sp>
      <p:sp>
        <p:nvSpPr>
          <p:cNvPr id="6" name="Footer Placeholder 5"/>
          <p:cNvSpPr>
            <a:spLocks noGrp="1"/>
          </p:cNvSpPr>
          <p:nvPr>
            <p:ph type="ftr" sz="quarter" idx="11"/>
          </p:nvPr>
        </p:nvSpPr>
        <p:spPr/>
        <p:txBody>
          <a:bodyPr/>
          <a:lstStyle/>
          <a:p>
            <a:r>
              <a:rPr lang="en-GB" dirty="0"/>
              <a:t>43</a:t>
            </a:r>
            <a:endParaRPr lang="en-US" dirty="0"/>
          </a:p>
        </p:txBody>
      </p:sp>
      <p:sp>
        <p:nvSpPr>
          <p:cNvPr id="7" name="Slide Number Placeholder 6"/>
          <p:cNvSpPr>
            <a:spLocks noGrp="1"/>
          </p:cNvSpPr>
          <p:nvPr>
            <p:ph type="sldNum" sz="quarter" idx="12"/>
          </p:nvPr>
        </p:nvSpPr>
        <p:spPr/>
        <p:txBody>
          <a:bodyPr/>
          <a:lstStyle/>
          <a:p>
            <a:fld id="{AE8145CD-6F84-4614-A724-6985D0CCAC7F}" type="slidenum">
              <a:rPr lang="en-US" smtClean="0"/>
              <a:t>44</a:t>
            </a:fld>
            <a:endParaRPr lang="en-US"/>
          </a:p>
        </p:txBody>
      </p:sp>
      <p:sp>
        <p:nvSpPr>
          <p:cNvPr id="2" name="TextBox 1"/>
          <p:cNvSpPr txBox="1"/>
          <p:nvPr/>
        </p:nvSpPr>
        <p:spPr>
          <a:xfrm>
            <a:off x="274982" y="369332"/>
            <a:ext cx="3763618" cy="369332"/>
          </a:xfrm>
          <a:prstGeom prst="rect">
            <a:avLst/>
          </a:prstGeom>
          <a:noFill/>
        </p:spPr>
        <p:txBody>
          <a:bodyPr wrap="square" rtlCol="0">
            <a:spAutoFit/>
          </a:bodyPr>
          <a:lstStyle/>
          <a:p>
            <a:r>
              <a:rPr lang="en-GB" dirty="0"/>
              <a:t>Important Changes In Slide 11 and 15</a:t>
            </a:r>
            <a:endParaRPr lang="en-US" dirty="0"/>
          </a:p>
        </p:txBody>
      </p:sp>
    </p:spTree>
    <p:extLst>
      <p:ext uri="{BB962C8B-B14F-4D97-AF65-F5344CB8AC3E}">
        <p14:creationId xmlns:p14="http://schemas.microsoft.com/office/powerpoint/2010/main" val="1926125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c.asstatic.com/images/2464758_63565261677399000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12124" y="303937"/>
            <a:ext cx="8738750" cy="65540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5083" y="189218"/>
            <a:ext cx="2987041" cy="369332"/>
          </a:xfrm>
          <a:prstGeom prst="rect">
            <a:avLst/>
          </a:prstGeom>
          <a:noFill/>
        </p:spPr>
        <p:txBody>
          <a:bodyPr wrap="square" rtlCol="0">
            <a:spAutoFit/>
          </a:bodyPr>
          <a:lstStyle/>
          <a:p>
            <a:r>
              <a:rPr lang="en-GB" dirty="0"/>
              <a:t>References:</a:t>
            </a:r>
          </a:p>
        </p:txBody>
      </p:sp>
      <p:sp>
        <p:nvSpPr>
          <p:cNvPr id="2" name="Footer Placeholder 1"/>
          <p:cNvSpPr>
            <a:spLocks noGrp="1"/>
          </p:cNvSpPr>
          <p:nvPr>
            <p:ph type="ftr" sz="quarter" idx="11"/>
          </p:nvPr>
        </p:nvSpPr>
        <p:spPr/>
        <p:txBody>
          <a:bodyPr/>
          <a:lstStyle/>
          <a:p>
            <a:r>
              <a:rPr lang="en-GB" dirty="0"/>
              <a:t>44</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45</a:t>
            </a:fld>
            <a:endParaRPr lang="en-US"/>
          </a:p>
        </p:txBody>
      </p:sp>
    </p:spTree>
    <p:extLst>
      <p:ext uri="{BB962C8B-B14F-4D97-AF65-F5344CB8AC3E}">
        <p14:creationId xmlns:p14="http://schemas.microsoft.com/office/powerpoint/2010/main" val="2752099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7" y="119270"/>
            <a:ext cx="10655768" cy="7571303"/>
          </a:xfrm>
          <a:prstGeom prst="rect">
            <a:avLst/>
          </a:prstGeom>
          <a:noFill/>
        </p:spPr>
        <p:txBody>
          <a:bodyPr wrap="square" rtlCol="0">
            <a:spAutoFit/>
          </a:bodyPr>
          <a:lstStyle/>
          <a:p>
            <a:r>
              <a:rPr lang="en-GB" dirty="0"/>
              <a:t>References : </a:t>
            </a:r>
          </a:p>
          <a:p>
            <a:pPr marL="342900" indent="-342900">
              <a:buAutoNum type="arabicPeriod"/>
            </a:pPr>
            <a:r>
              <a:rPr lang="en-GB" dirty="0">
                <a:hlinkClick r:id="rId2"/>
              </a:rPr>
              <a:t>http://www.newsweek.com/green-2015/top-green-companies-u.s.-2015</a:t>
            </a:r>
            <a:endParaRPr lang="en-GB" dirty="0"/>
          </a:p>
          <a:p>
            <a:pPr marL="342900" indent="-342900">
              <a:buAutoNum type="arabicPeriod"/>
            </a:pPr>
            <a:r>
              <a:rPr lang="en-IN" dirty="0"/>
              <a:t>https://qz.com/207354/america-loves-k-cups-but-instant-coffee-rules-the-world/</a:t>
            </a:r>
          </a:p>
          <a:p>
            <a:pPr marL="342900" indent="-342900">
              <a:buAutoNum type="arabicPeriod"/>
            </a:pPr>
            <a:r>
              <a:rPr lang="en-IN" dirty="0"/>
              <a:t>Sustainability Report 2012 (for details on customers)</a:t>
            </a:r>
          </a:p>
          <a:p>
            <a:pPr marL="342900" indent="-342900">
              <a:buAutoNum type="arabicPeriod"/>
            </a:pPr>
            <a:r>
              <a:rPr lang="en-IN" dirty="0"/>
              <a:t>for Customer profile : </a:t>
            </a:r>
          </a:p>
          <a:p>
            <a:pPr marL="342900" indent="-342900">
              <a:buAutoNum type="arabicPeriod"/>
            </a:pPr>
            <a:r>
              <a:rPr lang="en-IN" dirty="0">
                <a:hlinkClick r:id="rId3"/>
              </a:rPr>
              <a:t>https://www.experian.com/blogs/marketing-forward/2009/12/01/demographic-and-preferences-of-coffee-drinkers-in-america/</a:t>
            </a:r>
            <a:endParaRPr lang="en-IN" dirty="0"/>
          </a:p>
          <a:p>
            <a:pPr marL="342900" indent="-342900">
              <a:buAutoNum type="arabicPeriod"/>
            </a:pPr>
            <a:r>
              <a:rPr lang="en-US" dirty="0"/>
              <a:t>http://archive.boston.com/business/articles/2011/08/07/the_inside_story_of_keurigs_rise_to_a_billion_dollar_coffee_empire/?page=3</a:t>
            </a:r>
          </a:p>
          <a:p>
            <a:pPr marL="342900" indent="-342900">
              <a:buAutoNum type="arabicPeriod"/>
            </a:pPr>
            <a:r>
              <a:rPr lang="en-GB" dirty="0"/>
              <a:t>Sustainability Reports of Keurig Green Mountain of Year 2012, 2013, 2014 Part A</a:t>
            </a:r>
          </a:p>
          <a:p>
            <a:pPr marL="342900" indent="-342900">
              <a:buAutoNum type="arabicPeriod"/>
            </a:pPr>
            <a:r>
              <a:rPr lang="en-GB" dirty="0"/>
              <a:t>Corporate Social Responsibility reports of Keurig of year 2012, 2013, 2014 part B</a:t>
            </a:r>
          </a:p>
          <a:p>
            <a:pPr marL="342900" indent="-342900">
              <a:buAutoNum type="arabicPeriod"/>
            </a:pPr>
            <a:r>
              <a:rPr lang="en-GB" dirty="0"/>
              <a:t>Keurig 4</a:t>
            </a:r>
            <a:r>
              <a:rPr lang="en-GB" baseline="30000" dirty="0"/>
              <a:t>th</a:t>
            </a:r>
            <a:r>
              <a:rPr lang="en-GB" dirty="0"/>
              <a:t> quarter reports for fiscal year 2015</a:t>
            </a:r>
          </a:p>
          <a:p>
            <a:pPr marL="342900" indent="-342900">
              <a:buAutoNum type="arabicPeriod"/>
            </a:pPr>
            <a:r>
              <a:rPr lang="en-GB" dirty="0"/>
              <a:t>Keurig press releases from 2014 October – January 2015</a:t>
            </a:r>
          </a:p>
          <a:p>
            <a:pPr marL="342900" indent="-342900">
              <a:buAutoNum type="arabicPeriod"/>
            </a:pPr>
            <a:r>
              <a:rPr lang="en-US" u="sng" dirty="0">
                <a:hlinkClick r:id="rId4"/>
              </a:rPr>
              <a:t>https://www.theguardian.com/sustainable-business/2015/may/27/nespresso-sustainability-transparency-recycling-coffee-pods-values-aluminum</a:t>
            </a:r>
            <a:endParaRPr lang="en-US" dirty="0"/>
          </a:p>
          <a:p>
            <a:pPr marL="342900" indent="-342900">
              <a:buAutoNum type="arabicPeriod"/>
            </a:pPr>
            <a:r>
              <a:rPr lang="en-US" u="sng" dirty="0">
                <a:hlinkClick r:id="rId5"/>
              </a:rPr>
              <a:t>https://www.starbucks.com/responsibility/environment/recycling</a:t>
            </a:r>
            <a:endParaRPr lang="en-US" u="sng" dirty="0"/>
          </a:p>
          <a:p>
            <a:pPr marL="342900" indent="-342900">
              <a:buAutoNum type="arabicPeriod"/>
            </a:pPr>
            <a:r>
              <a:rPr lang="en-US" i="1" dirty="0"/>
              <a:t>Preliminary list of literature material which would be reviewed are:</a:t>
            </a:r>
            <a:endParaRPr lang="en-US" dirty="0"/>
          </a:p>
          <a:p>
            <a:pPr marL="342900" lvl="0" indent="-342900">
              <a:buFont typeface="Calibri" panose="020F0502020204030204" pitchFamily="34" charset="0"/>
              <a:buChar char="."/>
            </a:pPr>
            <a:r>
              <a:rPr lang="en-US" dirty="0"/>
              <a:t>Pod adapter for use with k-cup™ beverage brewer US 20130199379 A1</a:t>
            </a:r>
          </a:p>
          <a:p>
            <a:pPr marL="342900" lvl="0" indent="-342900">
              <a:buFont typeface="Calibri" panose="020F0502020204030204" pitchFamily="34" charset="0"/>
              <a:buChar char="."/>
            </a:pPr>
            <a:r>
              <a:rPr lang="en-US" dirty="0"/>
              <a:t>Re-usable beverage filter cartridge US 6658989 B2</a:t>
            </a:r>
          </a:p>
          <a:p>
            <a:pPr marL="342900" lvl="0" indent="-342900">
              <a:buFont typeface="Calibri" panose="020F0502020204030204" pitchFamily="34" charset="0"/>
              <a:buChar char="."/>
            </a:pPr>
            <a:r>
              <a:rPr lang="en-US" dirty="0"/>
              <a:t>Single-serve beverage production machine US 20150257586 A1</a:t>
            </a:r>
          </a:p>
          <a:p>
            <a:pPr marL="342900" lvl="0" indent="-342900">
              <a:buFont typeface="Calibri" panose="020F0502020204030204" pitchFamily="34" charset="0"/>
              <a:buChar char="."/>
            </a:pPr>
            <a:r>
              <a:rPr lang="en-US" dirty="0"/>
              <a:t>Beverage cartridge US D647398 S1</a:t>
            </a:r>
          </a:p>
          <a:p>
            <a:pPr marL="342900" lvl="0" indent="-342900">
              <a:buFont typeface="Calibri" panose="020F0502020204030204" pitchFamily="34" charset="0"/>
              <a:buChar char="."/>
            </a:pPr>
            <a:r>
              <a:rPr lang="en-US" dirty="0"/>
              <a:t>Portable coffee maker US 4382402 A</a:t>
            </a:r>
          </a:p>
          <a:p>
            <a:pPr marL="342900" lvl="0" indent="-342900">
              <a:buFont typeface="Calibri" panose="020F0502020204030204" pitchFamily="34" charset="0"/>
              <a:buChar char="."/>
            </a:pPr>
            <a:r>
              <a:rPr lang="en-US" dirty="0"/>
              <a:t>Disposable single serve beverage filter cartridge US 6607762 B2</a:t>
            </a:r>
          </a:p>
          <a:p>
            <a:pPr marL="342900" lvl="0" indent="-342900">
              <a:buFont typeface="Calibri" panose="020F0502020204030204" pitchFamily="34" charset="0"/>
              <a:buChar char="."/>
            </a:pPr>
            <a:r>
              <a:rPr lang="en-US" dirty="0"/>
              <a:t>Beverage forming device and method with moving beverage cartridge holder US 20140338542 A1</a:t>
            </a:r>
          </a:p>
          <a:p>
            <a:pPr marL="342900" indent="-342900">
              <a:buAutoNum type="arabicPeriod"/>
            </a:pPr>
            <a:endParaRPr lang="en-US" dirty="0"/>
          </a:p>
          <a:p>
            <a:pPr marL="342900" indent="-342900">
              <a:buAutoNum type="arabicPeriod"/>
            </a:pPr>
            <a:endParaRPr lang="en-US" dirty="0"/>
          </a:p>
        </p:txBody>
      </p:sp>
      <p:sp>
        <p:nvSpPr>
          <p:cNvPr id="2" name="Footer Placeholder 1"/>
          <p:cNvSpPr>
            <a:spLocks noGrp="1"/>
          </p:cNvSpPr>
          <p:nvPr>
            <p:ph type="ftr" sz="quarter" idx="11"/>
          </p:nvPr>
        </p:nvSpPr>
        <p:spPr/>
        <p:txBody>
          <a:bodyPr/>
          <a:lstStyle/>
          <a:p>
            <a:r>
              <a:rPr lang="en-GB" dirty="0"/>
              <a:t>45</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46</a:t>
            </a:fld>
            <a:endParaRPr lang="en-US"/>
          </a:p>
        </p:txBody>
      </p:sp>
    </p:spTree>
    <p:extLst>
      <p:ext uri="{BB962C8B-B14F-4D97-AF65-F5344CB8AC3E}">
        <p14:creationId xmlns:p14="http://schemas.microsoft.com/office/powerpoint/2010/main" val="4070236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67795" y="0"/>
            <a:ext cx="4399721" cy="738664"/>
          </a:xfrm>
          <a:prstGeom prst="rect">
            <a:avLst/>
          </a:prstGeom>
          <a:noFill/>
        </p:spPr>
        <p:txBody>
          <a:bodyPr wrap="square" rtlCol="0">
            <a:spAutoFit/>
          </a:bodyPr>
          <a:lstStyle/>
          <a:p>
            <a:r>
              <a:rPr lang="en-GB" dirty="0"/>
              <a:t>               </a:t>
            </a:r>
            <a:r>
              <a:rPr lang="en-GB" sz="2400" b="1" dirty="0"/>
              <a:t>Company Background</a:t>
            </a:r>
          </a:p>
          <a:p>
            <a:r>
              <a:rPr lang="en-GB" dirty="0"/>
              <a:t>           Keurig </a:t>
            </a:r>
            <a:r>
              <a:rPr lang="en-GB" i="1" dirty="0"/>
              <a:t>(Dutch Translation of Faultless)</a:t>
            </a:r>
          </a:p>
        </p:txBody>
      </p:sp>
      <p:sp>
        <p:nvSpPr>
          <p:cNvPr id="2" name="TextBox 1"/>
          <p:cNvSpPr txBox="1"/>
          <p:nvPr/>
        </p:nvSpPr>
        <p:spPr>
          <a:xfrm>
            <a:off x="866896" y="1016137"/>
            <a:ext cx="10376453" cy="5355312"/>
          </a:xfrm>
          <a:prstGeom prst="rect">
            <a:avLst/>
          </a:prstGeom>
          <a:noFill/>
        </p:spPr>
        <p:txBody>
          <a:bodyPr wrap="square" rtlCol="0">
            <a:spAutoFit/>
          </a:bodyPr>
          <a:lstStyle/>
          <a:p>
            <a:pPr marL="285750" indent="-285750">
              <a:buFont typeface="Arial" panose="020B0604020202020204" pitchFamily="34" charset="0"/>
              <a:buChar char="•"/>
            </a:pPr>
            <a:r>
              <a:rPr lang="en-IN" dirty="0"/>
              <a:t>In 1993,  Keurig had approached GMCR( Green Mountain Coffee Roasters) about developing a single-cup coffee brewing system, they were the first investors in the nascent company.</a:t>
            </a:r>
          </a:p>
          <a:p>
            <a:pPr marL="285750" indent="-285750">
              <a:buFont typeface="Arial" panose="020B0604020202020204" pitchFamily="34" charset="0"/>
              <a:buChar char="•"/>
            </a:pPr>
            <a:r>
              <a:rPr lang="en-IN" dirty="0"/>
              <a:t>In 1997, Green Mountain Coffee Roasters became the first roaster to offer coffee in a K-Cup pod for the Keurig Single-Cup Brewing System,</a:t>
            </a:r>
          </a:p>
          <a:p>
            <a:pPr marL="285750" indent="-285750">
              <a:buFont typeface="Arial" panose="020B0604020202020204" pitchFamily="34" charset="0"/>
              <a:buChar char="•"/>
            </a:pPr>
            <a:r>
              <a:rPr lang="en-IN" dirty="0"/>
              <a:t>In 1998 Keurig delivered its first brewing system, designed for office use. The launch of the first K-Cups with Green Mountain Coffee helped GMCR begin to further compete with the ubiquitous presence of Starbucks, by allowing people to brew their own single servings of premium coffee.</a:t>
            </a:r>
          </a:p>
          <a:p>
            <a:pPr marL="285750" indent="-285750">
              <a:buFont typeface="Arial" panose="020B0604020202020204" pitchFamily="34" charset="0"/>
              <a:buChar char="•"/>
            </a:pPr>
            <a:r>
              <a:rPr lang="en-IN" dirty="0"/>
              <a:t>From 1999 – 2006 acquisition licensees, Tully's Coffee, Timothy's World Coffee, </a:t>
            </a:r>
            <a:r>
              <a:rPr lang="en-IN" dirty="0" err="1"/>
              <a:t>Diedrich</a:t>
            </a:r>
            <a:r>
              <a:rPr lang="en-IN" dirty="0"/>
              <a:t> Coffee, and Van </a:t>
            </a:r>
            <a:r>
              <a:rPr lang="en-IN" dirty="0" err="1"/>
              <a:t>Houtte</a:t>
            </a:r>
            <a:r>
              <a:rPr lang="en-IN" dirty="0"/>
              <a:t> coffee brands. </a:t>
            </a:r>
          </a:p>
          <a:p>
            <a:pPr marL="285750" indent="-285750">
              <a:buFont typeface="Arial" panose="020B0604020202020204" pitchFamily="34" charset="0"/>
              <a:buChar char="•"/>
            </a:pPr>
            <a:r>
              <a:rPr lang="en-IN" dirty="0"/>
              <a:t>In 2009 agreement with huge brands like Dunkin Donuts &amp; Starbucks to sell their ground coffee beans in K-Cups</a:t>
            </a:r>
          </a:p>
          <a:p>
            <a:pPr marL="285750" indent="-285750">
              <a:buFont typeface="Arial" panose="020B0604020202020204" pitchFamily="34" charset="0"/>
              <a:buChar char="•"/>
            </a:pPr>
            <a:r>
              <a:rPr lang="en-IN" dirty="0"/>
              <a:t>In 2014, Keurig Green Mountain introduced the advanced Keurig 2.0 brewer, </a:t>
            </a:r>
          </a:p>
          <a:p>
            <a:pPr marL="285750" indent="-285750">
              <a:buFont typeface="Arial" panose="020B0604020202020204" pitchFamily="34" charset="0"/>
              <a:buChar char="•"/>
            </a:pPr>
            <a:r>
              <a:rPr lang="en-IN" dirty="0"/>
              <a:t>In March 2015, agreement with General Electric who announced refrigerators with fitted Keurig. Also, Keurig launched a line of Campbell's Soup(Chicken Noodle and Southwest Style Chicken Noodle )available in K-Cups. </a:t>
            </a:r>
          </a:p>
          <a:p>
            <a:pPr marL="285750" indent="-285750">
              <a:buFont typeface="Arial" panose="020B0604020202020204" pitchFamily="34" charset="0"/>
              <a:buChar char="•"/>
            </a:pPr>
            <a:r>
              <a:rPr lang="en-IN" dirty="0"/>
              <a:t>The machine brews beverages from The Coca-Cola Company and the Dr Pepper Snapple Group, in addition to Keurig's own line of </a:t>
            </a:r>
            <a:r>
              <a:rPr lang="en-IN" dirty="0" err="1"/>
              <a:t>flavored</a:t>
            </a:r>
            <a:r>
              <a:rPr lang="en-IN" dirty="0"/>
              <a:t> sparkling and non-sparkling waters and teas, sports drinks, and soda-fountain drinks.</a:t>
            </a:r>
          </a:p>
          <a:p>
            <a:pPr marL="285750" indent="-285750">
              <a:buFont typeface="Arial" panose="020B0604020202020204" pitchFamily="34" charset="0"/>
              <a:buChar char="•"/>
            </a:pPr>
            <a:endParaRPr lang="en-US" dirty="0"/>
          </a:p>
        </p:txBody>
      </p:sp>
      <p:sp>
        <p:nvSpPr>
          <p:cNvPr id="3" name="Footer Placeholder 2"/>
          <p:cNvSpPr>
            <a:spLocks noGrp="1"/>
          </p:cNvSpPr>
          <p:nvPr>
            <p:ph type="ftr" sz="quarter" idx="11"/>
          </p:nvPr>
        </p:nvSpPr>
        <p:spPr/>
        <p:txBody>
          <a:bodyPr/>
          <a:lstStyle/>
          <a:p>
            <a:r>
              <a:rPr lang="en-GB" dirty="0"/>
              <a:t>5</a:t>
            </a:r>
            <a:endParaRPr lang="en-US" dirty="0"/>
          </a:p>
        </p:txBody>
      </p:sp>
      <p:sp>
        <p:nvSpPr>
          <p:cNvPr id="5" name="Slide Number Placeholder 4"/>
          <p:cNvSpPr>
            <a:spLocks noGrp="1"/>
          </p:cNvSpPr>
          <p:nvPr>
            <p:ph type="sldNum" sz="quarter" idx="12"/>
          </p:nvPr>
        </p:nvSpPr>
        <p:spPr/>
        <p:txBody>
          <a:bodyPr/>
          <a:lstStyle/>
          <a:p>
            <a:fld id="{AE8145CD-6F84-4614-A724-6985D0CCAC7F}" type="slidenum">
              <a:rPr lang="en-US" smtClean="0"/>
              <a:t>5</a:t>
            </a:fld>
            <a:endParaRPr lang="en-US"/>
          </a:p>
        </p:txBody>
      </p:sp>
    </p:spTree>
    <p:extLst>
      <p:ext uri="{BB962C8B-B14F-4D97-AF65-F5344CB8AC3E}">
        <p14:creationId xmlns:p14="http://schemas.microsoft.com/office/powerpoint/2010/main" val="307121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6276" y="291753"/>
            <a:ext cx="10969742" cy="7201972"/>
          </a:xfrm>
          <a:prstGeom prst="rect">
            <a:avLst/>
          </a:prstGeom>
          <a:noFill/>
        </p:spPr>
        <p:txBody>
          <a:bodyPr wrap="square" rtlCol="0">
            <a:spAutoFit/>
          </a:bodyPr>
          <a:lstStyle/>
          <a:p>
            <a:r>
              <a:rPr lang="en-GB" sz="2800" b="1" dirty="0">
                <a:solidFill>
                  <a:srgbClr val="002060"/>
                </a:solidFill>
              </a:rPr>
              <a:t>Problems in Regular Coffee Machine System – The Drip Coffee Maker </a:t>
            </a:r>
          </a:p>
          <a:p>
            <a:r>
              <a:rPr lang="en-GB" sz="2800" b="1" dirty="0">
                <a:solidFill>
                  <a:srgbClr val="002060"/>
                </a:solidFill>
              </a:rPr>
              <a:t>                                                  ( Market Needs )</a:t>
            </a:r>
          </a:p>
          <a:p>
            <a:endParaRPr lang="en-GB" sz="2800" b="1" dirty="0">
              <a:solidFill>
                <a:srgbClr val="002060"/>
              </a:solidFill>
            </a:endParaRPr>
          </a:p>
          <a:p>
            <a:pPr marL="285750" indent="-285750">
              <a:buFont typeface="Arial" panose="020B0604020202020204" pitchFamily="34" charset="0"/>
              <a:buChar char="•"/>
            </a:pPr>
            <a:r>
              <a:rPr lang="en-GB" dirty="0"/>
              <a:t>Costly Varieties of Gourmet Coffee</a:t>
            </a:r>
          </a:p>
          <a:p>
            <a:endParaRPr lang="en-GB" dirty="0"/>
          </a:p>
          <a:p>
            <a:pPr marL="285750" indent="-285750">
              <a:buFont typeface="Arial" panose="020B0604020202020204" pitchFamily="34" charset="0"/>
              <a:buChar char="•"/>
            </a:pPr>
            <a:r>
              <a:rPr lang="en-GB" dirty="0"/>
              <a:t>Difficulty in Obtaining Gourmet Coffee in Regular Market ( like </a:t>
            </a:r>
            <a:r>
              <a:rPr lang="en-GB" dirty="0" err="1"/>
              <a:t>Ethipoian</a:t>
            </a:r>
            <a:r>
              <a:rPr lang="en-GB" dirty="0"/>
              <a:t> Coffee)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Low Shelf Life of Coffee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Quality deterioration of Regular Coffee Brewing  m/c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Long queue waiting times of popular coffee shops like Starbucks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Inconsistent taste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Inability to decide the strength, quantity and temperature of brewing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Inconvenience: early rising and carrying the coffee in a cup causing spillage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Lunch hours spent on waiting in long coffee shop queues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Coffee farmers migrating to cities from insufficient income security</a:t>
            </a:r>
          </a:p>
          <a:p>
            <a:pPr marL="285750" indent="-285750">
              <a:buFont typeface="Arial" panose="020B0604020202020204" pitchFamily="34" charset="0"/>
              <a:buChar char="•"/>
            </a:pPr>
            <a:endParaRPr lang="en-GB" dirty="0"/>
          </a:p>
          <a:p>
            <a:endParaRPr lang="en-US" dirty="0"/>
          </a:p>
        </p:txBody>
      </p:sp>
      <p:pic>
        <p:nvPicPr>
          <p:cNvPr id="1026" name="Picture 2" descr="http://68.media.tumblr.com/ac1c35c79c7a74002e9756f4b8854f24/tumblr_mzfvmt1OWh1t8bb9go1_1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9215" y="4209925"/>
            <a:ext cx="2346785" cy="23467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8728935" y="991195"/>
            <a:ext cx="3357047" cy="1989201"/>
          </a:xfrm>
          <a:prstGeom prst="rect">
            <a:avLst/>
          </a:prstGeom>
        </p:spPr>
      </p:pic>
      <p:sp>
        <p:nvSpPr>
          <p:cNvPr id="3" name="Footer Placeholder 2"/>
          <p:cNvSpPr>
            <a:spLocks noGrp="1"/>
          </p:cNvSpPr>
          <p:nvPr>
            <p:ph type="ftr" sz="quarter" idx="11"/>
          </p:nvPr>
        </p:nvSpPr>
        <p:spPr/>
        <p:txBody>
          <a:bodyPr/>
          <a:lstStyle/>
          <a:p>
            <a:r>
              <a:rPr lang="en-GB" dirty="0"/>
              <a:t>6</a:t>
            </a:r>
            <a:endParaRPr lang="en-US" dirty="0"/>
          </a:p>
        </p:txBody>
      </p:sp>
      <p:sp>
        <p:nvSpPr>
          <p:cNvPr id="4" name="Slide Number Placeholder 3"/>
          <p:cNvSpPr>
            <a:spLocks noGrp="1"/>
          </p:cNvSpPr>
          <p:nvPr>
            <p:ph type="sldNum" sz="quarter" idx="12"/>
          </p:nvPr>
        </p:nvSpPr>
        <p:spPr/>
        <p:txBody>
          <a:bodyPr/>
          <a:lstStyle/>
          <a:p>
            <a:fld id="{AE8145CD-6F84-4614-A724-6985D0CCAC7F}" type="slidenum">
              <a:rPr lang="en-US" smtClean="0"/>
              <a:t>6</a:t>
            </a:fld>
            <a:endParaRPr lang="en-US"/>
          </a:p>
        </p:txBody>
      </p:sp>
    </p:spTree>
    <p:extLst>
      <p:ext uri="{BB962C8B-B14F-4D97-AF65-F5344CB8AC3E}">
        <p14:creationId xmlns:p14="http://schemas.microsoft.com/office/powerpoint/2010/main" val="1140213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3045" y="106017"/>
            <a:ext cx="6029738" cy="523220"/>
          </a:xfrm>
          <a:prstGeom prst="rect">
            <a:avLst/>
          </a:prstGeom>
          <a:noFill/>
        </p:spPr>
        <p:txBody>
          <a:bodyPr wrap="square" rtlCol="0">
            <a:spAutoFit/>
          </a:bodyPr>
          <a:lstStyle/>
          <a:p>
            <a:r>
              <a:rPr lang="en-GB" sz="2800" b="1" dirty="0">
                <a:solidFill>
                  <a:srgbClr val="002060"/>
                </a:solidFill>
              </a:rPr>
              <a:t>Keurig’s Market Competitive Strategy</a:t>
            </a:r>
            <a:endParaRPr lang="en-US" sz="2800" b="1" dirty="0">
              <a:solidFill>
                <a:srgbClr val="002060"/>
              </a:solidFill>
            </a:endParaRPr>
          </a:p>
        </p:txBody>
      </p:sp>
      <p:pic>
        <p:nvPicPr>
          <p:cNvPr id="6" name="Picture 5"/>
          <p:cNvPicPr>
            <a:picLocks noChangeAspect="1"/>
          </p:cNvPicPr>
          <p:nvPr/>
        </p:nvPicPr>
        <p:blipFill>
          <a:blip r:embed="rId2"/>
          <a:stretch>
            <a:fillRect/>
          </a:stretch>
        </p:blipFill>
        <p:spPr>
          <a:xfrm>
            <a:off x="8686695" y="666924"/>
            <a:ext cx="3295733" cy="1964515"/>
          </a:xfrm>
          <a:prstGeom prst="rect">
            <a:avLst/>
          </a:prstGeom>
        </p:spPr>
      </p:pic>
      <p:sp>
        <p:nvSpPr>
          <p:cNvPr id="7" name="TextBox 6"/>
          <p:cNvSpPr txBox="1"/>
          <p:nvPr/>
        </p:nvSpPr>
        <p:spPr>
          <a:xfrm>
            <a:off x="807373" y="975883"/>
            <a:ext cx="821635" cy="369332"/>
          </a:xfrm>
          <a:prstGeom prst="rect">
            <a:avLst/>
          </a:prstGeom>
          <a:solidFill>
            <a:srgbClr val="92D050"/>
          </a:solidFill>
        </p:spPr>
        <p:txBody>
          <a:bodyPr wrap="square" rtlCol="0">
            <a:spAutoFit/>
          </a:bodyPr>
          <a:lstStyle/>
          <a:p>
            <a:r>
              <a:rPr lang="en-GB" dirty="0"/>
              <a:t>Part 1:</a:t>
            </a:r>
            <a:endParaRPr lang="en-US" dirty="0"/>
          </a:p>
        </p:txBody>
      </p:sp>
      <p:sp>
        <p:nvSpPr>
          <p:cNvPr id="8" name="TextBox 7"/>
          <p:cNvSpPr txBox="1"/>
          <p:nvPr/>
        </p:nvSpPr>
        <p:spPr>
          <a:xfrm>
            <a:off x="1834313" y="861774"/>
            <a:ext cx="6647077" cy="2585323"/>
          </a:xfrm>
          <a:prstGeom prst="rect">
            <a:avLst/>
          </a:prstGeom>
          <a:noFill/>
        </p:spPr>
        <p:txBody>
          <a:bodyPr wrap="square" rtlCol="0">
            <a:spAutoFit/>
          </a:bodyPr>
          <a:lstStyle/>
          <a:p>
            <a:r>
              <a:rPr lang="en-GB" b="1" dirty="0">
                <a:solidFill>
                  <a:srgbClr val="C00000"/>
                </a:solidFill>
              </a:rPr>
              <a:t>For Product </a:t>
            </a:r>
            <a:r>
              <a:rPr lang="en-GB" dirty="0"/>
              <a:t>: Keurig K-Cups &amp; Keurig Home/Office Brewers</a:t>
            </a:r>
          </a:p>
          <a:p>
            <a:endParaRPr lang="en-GB" dirty="0"/>
          </a:p>
          <a:p>
            <a:r>
              <a:rPr lang="en-GB" b="1" dirty="0">
                <a:solidFill>
                  <a:schemeClr val="accent4">
                    <a:lumMod val="50000"/>
                  </a:schemeClr>
                </a:solidFill>
              </a:rPr>
              <a:t>Strategy </a:t>
            </a:r>
            <a:r>
              <a:rPr lang="en-GB" dirty="0"/>
              <a:t>: Focus on ‘Single Cup Systems’ but continually differentiate with innovations</a:t>
            </a:r>
          </a:p>
          <a:p>
            <a:r>
              <a:rPr lang="en-GB" b="1" dirty="0">
                <a:solidFill>
                  <a:schemeClr val="tx2">
                    <a:lumMod val="50000"/>
                  </a:schemeClr>
                </a:solidFill>
              </a:rPr>
              <a:t>Reason </a:t>
            </a:r>
            <a:r>
              <a:rPr lang="en-GB" dirty="0"/>
              <a:t>: Potentially two cups can confuse users whether machine has finished dispensing or would later</a:t>
            </a:r>
          </a:p>
          <a:p>
            <a:endParaRPr lang="en-GB" dirty="0"/>
          </a:p>
          <a:p>
            <a:endParaRPr lang="en-GB" dirty="0"/>
          </a:p>
          <a:p>
            <a:endParaRPr lang="en-US" dirty="0"/>
          </a:p>
        </p:txBody>
      </p:sp>
      <p:pic>
        <p:nvPicPr>
          <p:cNvPr id="9" name="Picture 8"/>
          <p:cNvPicPr>
            <a:picLocks noChangeAspect="1"/>
          </p:cNvPicPr>
          <p:nvPr/>
        </p:nvPicPr>
        <p:blipFill rotWithShape="1">
          <a:blip r:embed="rId3"/>
          <a:srcRect t="41994"/>
          <a:stretch/>
        </p:blipFill>
        <p:spPr>
          <a:xfrm>
            <a:off x="72408" y="1952920"/>
            <a:ext cx="1761905" cy="1237455"/>
          </a:xfrm>
          <a:prstGeom prst="rect">
            <a:avLst/>
          </a:prstGeom>
        </p:spPr>
      </p:pic>
      <p:sp>
        <p:nvSpPr>
          <p:cNvPr id="10" name="TextBox 9"/>
          <p:cNvSpPr txBox="1"/>
          <p:nvPr/>
        </p:nvSpPr>
        <p:spPr>
          <a:xfrm>
            <a:off x="807373" y="3798080"/>
            <a:ext cx="821635" cy="369332"/>
          </a:xfrm>
          <a:prstGeom prst="rect">
            <a:avLst/>
          </a:prstGeom>
          <a:solidFill>
            <a:srgbClr val="92D050"/>
          </a:solidFill>
        </p:spPr>
        <p:txBody>
          <a:bodyPr wrap="square" rtlCol="0">
            <a:spAutoFit/>
          </a:bodyPr>
          <a:lstStyle/>
          <a:p>
            <a:r>
              <a:rPr lang="en-GB" dirty="0"/>
              <a:t>Part 2:</a:t>
            </a:r>
            <a:endParaRPr lang="en-US" dirty="0"/>
          </a:p>
        </p:txBody>
      </p:sp>
      <p:sp>
        <p:nvSpPr>
          <p:cNvPr id="11" name="TextBox 10"/>
          <p:cNvSpPr txBox="1"/>
          <p:nvPr/>
        </p:nvSpPr>
        <p:spPr>
          <a:xfrm>
            <a:off x="1834313" y="3228062"/>
            <a:ext cx="6852382" cy="3139321"/>
          </a:xfrm>
          <a:prstGeom prst="rect">
            <a:avLst/>
          </a:prstGeom>
          <a:noFill/>
        </p:spPr>
        <p:txBody>
          <a:bodyPr wrap="square" rtlCol="0">
            <a:spAutoFit/>
          </a:bodyPr>
          <a:lstStyle/>
          <a:p>
            <a:r>
              <a:rPr lang="en-GB" b="1" dirty="0">
                <a:solidFill>
                  <a:srgbClr val="C00000"/>
                </a:solidFill>
              </a:rPr>
              <a:t>For Product</a:t>
            </a:r>
            <a:r>
              <a:rPr lang="en-GB" dirty="0"/>
              <a:t>: Prepare different checkpoints within office coffee services(OCS)</a:t>
            </a:r>
          </a:p>
          <a:p>
            <a:endParaRPr lang="en-GB" dirty="0"/>
          </a:p>
          <a:p>
            <a:r>
              <a:rPr lang="en-GB" b="1" dirty="0">
                <a:solidFill>
                  <a:schemeClr val="accent4">
                    <a:lumMod val="50000"/>
                  </a:schemeClr>
                </a:solidFill>
              </a:rPr>
              <a:t>Strategy </a:t>
            </a:r>
            <a:r>
              <a:rPr lang="en-GB" dirty="0"/>
              <a:t>: Focus on distinct concepts for home market, and not just different packaging – continually innovate in </a:t>
            </a:r>
          </a:p>
          <a:p>
            <a:r>
              <a:rPr lang="en-GB" dirty="0"/>
              <a:t>both fields </a:t>
            </a:r>
          </a:p>
          <a:p>
            <a:r>
              <a:rPr lang="en-GB" b="1" dirty="0">
                <a:solidFill>
                  <a:schemeClr val="tx2">
                    <a:lumMod val="50000"/>
                  </a:schemeClr>
                </a:solidFill>
              </a:rPr>
              <a:t>Reason</a:t>
            </a:r>
            <a:r>
              <a:rPr lang="en-GB" dirty="0"/>
              <a:t>: By making the price of existing K-Cup at home be same as one of OCS market, will protect Keurig Authorized Distributors(KAD’s) revenues by ‘locking the deal’ with office managers. Fixed Price.</a:t>
            </a:r>
          </a:p>
          <a:p>
            <a:endParaRPr lang="en-GB" dirty="0"/>
          </a:p>
          <a:p>
            <a:endParaRPr lang="en-US" dirty="0"/>
          </a:p>
        </p:txBody>
      </p:sp>
      <p:sp>
        <p:nvSpPr>
          <p:cNvPr id="2" name="Footer Placeholder 1"/>
          <p:cNvSpPr>
            <a:spLocks noGrp="1"/>
          </p:cNvSpPr>
          <p:nvPr>
            <p:ph type="ftr" sz="quarter" idx="11"/>
          </p:nvPr>
        </p:nvSpPr>
        <p:spPr/>
        <p:txBody>
          <a:bodyPr/>
          <a:lstStyle/>
          <a:p>
            <a:r>
              <a:rPr lang="en-GB" dirty="0"/>
              <a:t>7</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7</a:t>
            </a:fld>
            <a:endParaRPr lang="en-US"/>
          </a:p>
        </p:txBody>
      </p:sp>
    </p:spTree>
    <p:extLst>
      <p:ext uri="{BB962C8B-B14F-4D97-AF65-F5344CB8AC3E}">
        <p14:creationId xmlns:p14="http://schemas.microsoft.com/office/powerpoint/2010/main" val="85647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94852" y="145774"/>
            <a:ext cx="1643270" cy="369332"/>
          </a:xfrm>
          <a:prstGeom prst="rect">
            <a:avLst/>
          </a:prstGeom>
          <a:solidFill>
            <a:schemeClr val="accent4">
              <a:lumMod val="20000"/>
              <a:lumOff val="80000"/>
            </a:schemeClr>
          </a:solidFill>
        </p:spPr>
        <p:txBody>
          <a:bodyPr wrap="square" rtlCol="0">
            <a:spAutoFit/>
          </a:bodyPr>
          <a:lstStyle/>
          <a:p>
            <a:r>
              <a:rPr lang="en-GB" b="1" dirty="0">
                <a:solidFill>
                  <a:schemeClr val="accent6">
                    <a:lumMod val="50000"/>
                  </a:schemeClr>
                </a:solidFill>
              </a:rPr>
              <a:t>Keurig Brewers</a:t>
            </a:r>
            <a:endParaRPr lang="en-US" b="1" dirty="0">
              <a:solidFill>
                <a:schemeClr val="accent6">
                  <a:lumMod val="50000"/>
                </a:schemeClr>
              </a:solidFill>
            </a:endParaRPr>
          </a:p>
        </p:txBody>
      </p:sp>
      <p:sp>
        <p:nvSpPr>
          <p:cNvPr id="5" name="TextBox 4"/>
          <p:cNvSpPr txBox="1"/>
          <p:nvPr/>
        </p:nvSpPr>
        <p:spPr>
          <a:xfrm>
            <a:off x="1188282" y="678737"/>
            <a:ext cx="2272749" cy="369332"/>
          </a:xfrm>
          <a:prstGeom prst="rect">
            <a:avLst/>
          </a:prstGeom>
          <a:solidFill>
            <a:schemeClr val="accent1">
              <a:lumMod val="20000"/>
              <a:lumOff val="80000"/>
            </a:schemeClr>
          </a:solidFill>
        </p:spPr>
        <p:txBody>
          <a:bodyPr wrap="square" rtlCol="0">
            <a:spAutoFit/>
          </a:bodyPr>
          <a:lstStyle/>
          <a:p>
            <a:r>
              <a:rPr lang="en-GB" dirty="0"/>
              <a:t>With Water Reservoir</a:t>
            </a:r>
            <a:endParaRPr lang="en-US" dirty="0"/>
          </a:p>
        </p:txBody>
      </p:sp>
      <p:sp>
        <p:nvSpPr>
          <p:cNvPr id="6" name="TextBox 5"/>
          <p:cNvSpPr txBox="1"/>
          <p:nvPr/>
        </p:nvSpPr>
        <p:spPr>
          <a:xfrm>
            <a:off x="8600660" y="629655"/>
            <a:ext cx="2517914" cy="369332"/>
          </a:xfrm>
          <a:prstGeom prst="rect">
            <a:avLst/>
          </a:prstGeom>
          <a:solidFill>
            <a:schemeClr val="accent1">
              <a:lumMod val="20000"/>
              <a:lumOff val="80000"/>
            </a:schemeClr>
          </a:solidFill>
        </p:spPr>
        <p:txBody>
          <a:bodyPr wrap="square" rtlCol="0">
            <a:spAutoFit/>
          </a:bodyPr>
          <a:lstStyle/>
          <a:p>
            <a:r>
              <a:rPr lang="en-GB" dirty="0"/>
              <a:t>Without Water Reservoir</a:t>
            </a:r>
            <a:endParaRPr lang="en-US" dirty="0"/>
          </a:p>
        </p:txBody>
      </p:sp>
      <p:sp>
        <p:nvSpPr>
          <p:cNvPr id="7" name="TextBox 6"/>
          <p:cNvSpPr txBox="1"/>
          <p:nvPr/>
        </p:nvSpPr>
        <p:spPr>
          <a:xfrm>
            <a:off x="8574156" y="1039252"/>
            <a:ext cx="2570922" cy="369332"/>
          </a:xfrm>
          <a:prstGeom prst="rect">
            <a:avLst/>
          </a:prstGeom>
          <a:solidFill>
            <a:schemeClr val="accent4">
              <a:lumMod val="40000"/>
              <a:lumOff val="60000"/>
            </a:schemeClr>
          </a:solidFill>
        </p:spPr>
        <p:txBody>
          <a:bodyPr wrap="square" rtlCol="0">
            <a:spAutoFit/>
          </a:bodyPr>
          <a:lstStyle/>
          <a:p>
            <a:r>
              <a:rPr lang="en-GB" dirty="0"/>
              <a:t>Model K10/B10 Mini Plus</a:t>
            </a:r>
            <a:endParaRPr lang="en-US" dirty="0"/>
          </a:p>
        </p:txBody>
      </p:sp>
      <p:sp>
        <p:nvSpPr>
          <p:cNvPr id="8" name="TextBox 7"/>
          <p:cNvSpPr txBox="1"/>
          <p:nvPr/>
        </p:nvSpPr>
        <p:spPr>
          <a:xfrm>
            <a:off x="1479829" y="1591125"/>
            <a:ext cx="1981202" cy="369332"/>
          </a:xfrm>
          <a:prstGeom prst="rect">
            <a:avLst/>
          </a:prstGeom>
          <a:solidFill>
            <a:schemeClr val="bg2"/>
          </a:solidFill>
        </p:spPr>
        <p:txBody>
          <a:bodyPr wrap="square" rtlCol="0">
            <a:spAutoFit/>
          </a:bodyPr>
          <a:lstStyle/>
          <a:p>
            <a:r>
              <a:rPr lang="en-GB" dirty="0"/>
              <a:t>Programmable </a:t>
            </a:r>
            <a:endParaRPr lang="en-US" dirty="0"/>
          </a:p>
        </p:txBody>
      </p:sp>
      <p:cxnSp>
        <p:nvCxnSpPr>
          <p:cNvPr id="11" name="Straight Arrow Connector 10"/>
          <p:cNvCxnSpPr>
            <a:cxnSpLocks/>
            <a:stCxn id="8" idx="2"/>
          </p:cNvCxnSpPr>
          <p:nvPr/>
        </p:nvCxnSpPr>
        <p:spPr>
          <a:xfrm>
            <a:off x="2470430" y="1960457"/>
            <a:ext cx="4129153" cy="391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2156220" y="2317852"/>
            <a:ext cx="628419" cy="369332"/>
          </a:xfrm>
          <a:prstGeom prst="rect">
            <a:avLst/>
          </a:prstGeom>
          <a:solidFill>
            <a:schemeClr val="accent6">
              <a:lumMod val="40000"/>
              <a:lumOff val="60000"/>
            </a:schemeClr>
          </a:solidFill>
        </p:spPr>
        <p:txBody>
          <a:bodyPr wrap="square" rtlCol="0">
            <a:spAutoFit/>
          </a:bodyPr>
          <a:lstStyle/>
          <a:p>
            <a:r>
              <a:rPr lang="en-GB" dirty="0"/>
              <a:t>Yes</a:t>
            </a:r>
            <a:endParaRPr lang="en-US" dirty="0"/>
          </a:p>
        </p:txBody>
      </p:sp>
      <p:sp>
        <p:nvSpPr>
          <p:cNvPr id="15" name="TextBox 14"/>
          <p:cNvSpPr txBox="1"/>
          <p:nvPr/>
        </p:nvSpPr>
        <p:spPr>
          <a:xfrm>
            <a:off x="3540541" y="1983124"/>
            <a:ext cx="483705" cy="369332"/>
          </a:xfrm>
          <a:prstGeom prst="rect">
            <a:avLst/>
          </a:prstGeom>
          <a:solidFill>
            <a:schemeClr val="accent2">
              <a:lumMod val="60000"/>
              <a:lumOff val="40000"/>
            </a:schemeClr>
          </a:solidFill>
        </p:spPr>
        <p:txBody>
          <a:bodyPr wrap="square" rtlCol="0">
            <a:spAutoFit/>
          </a:bodyPr>
          <a:lstStyle/>
          <a:p>
            <a:r>
              <a:rPr lang="en-GB" dirty="0"/>
              <a:t>No</a:t>
            </a:r>
            <a:endParaRPr lang="en-US" dirty="0"/>
          </a:p>
        </p:txBody>
      </p:sp>
      <p:sp>
        <p:nvSpPr>
          <p:cNvPr id="16" name="TextBox 15"/>
          <p:cNvSpPr txBox="1"/>
          <p:nvPr/>
        </p:nvSpPr>
        <p:spPr>
          <a:xfrm>
            <a:off x="2733260" y="3396201"/>
            <a:ext cx="2864176" cy="1446550"/>
          </a:xfrm>
          <a:prstGeom prst="rect">
            <a:avLst/>
          </a:prstGeom>
          <a:noFill/>
        </p:spPr>
        <p:txBody>
          <a:bodyPr wrap="square" rtlCol="0">
            <a:spAutoFit/>
          </a:bodyPr>
          <a:lstStyle/>
          <a:p>
            <a:r>
              <a:rPr lang="en-GB" dirty="0"/>
              <a:t>Keurig K155   </a:t>
            </a:r>
          </a:p>
          <a:p>
            <a:pPr marL="285750" indent="-285750">
              <a:buFont typeface="Arial" panose="020B0604020202020204" pitchFamily="34" charset="0"/>
              <a:buChar char="•"/>
            </a:pPr>
            <a:r>
              <a:rPr lang="en-GB" sz="1400" dirty="0"/>
              <a:t>Program Auto On/Off</a:t>
            </a:r>
          </a:p>
          <a:p>
            <a:pPr marL="285750" indent="-285750">
              <a:buFont typeface="Arial" panose="020B0604020202020204" pitchFamily="34" charset="0"/>
              <a:buChar char="•"/>
            </a:pPr>
            <a:r>
              <a:rPr lang="en-GB" sz="1400" dirty="0"/>
              <a:t>Optional Water filter included</a:t>
            </a:r>
          </a:p>
          <a:p>
            <a:pPr marL="285750" indent="-285750">
              <a:buFont typeface="Arial" panose="020B0604020202020204" pitchFamily="34" charset="0"/>
              <a:buChar char="•"/>
            </a:pPr>
            <a:r>
              <a:rPr lang="en-GB" sz="1400" dirty="0"/>
              <a:t>Can be plumbed into direct water line</a:t>
            </a:r>
          </a:p>
          <a:p>
            <a:pPr marL="285750" indent="-285750">
              <a:buFont typeface="Arial" panose="020B0604020202020204" pitchFamily="34" charset="0"/>
              <a:buChar char="•"/>
            </a:pPr>
            <a:r>
              <a:rPr lang="en-GB" sz="1400" dirty="0"/>
              <a:t>Accepts 3</a:t>
            </a:r>
            <a:r>
              <a:rPr lang="en-GB" sz="1400" baseline="30000" dirty="0"/>
              <a:t>rd</a:t>
            </a:r>
            <a:r>
              <a:rPr lang="en-GB" sz="1400" dirty="0"/>
              <a:t> party reusable filters</a:t>
            </a:r>
            <a:endParaRPr lang="en-US" sz="1400" dirty="0"/>
          </a:p>
        </p:txBody>
      </p:sp>
      <p:sp>
        <p:nvSpPr>
          <p:cNvPr id="17" name="TextBox 16"/>
          <p:cNvSpPr txBox="1"/>
          <p:nvPr/>
        </p:nvSpPr>
        <p:spPr>
          <a:xfrm>
            <a:off x="273273" y="3396201"/>
            <a:ext cx="2032606" cy="1723549"/>
          </a:xfrm>
          <a:prstGeom prst="rect">
            <a:avLst/>
          </a:prstGeom>
          <a:noFill/>
        </p:spPr>
        <p:txBody>
          <a:bodyPr wrap="square" rtlCol="0">
            <a:spAutoFit/>
          </a:bodyPr>
          <a:lstStyle/>
          <a:p>
            <a:r>
              <a:rPr lang="en-GB" dirty="0"/>
              <a:t>Keurig 2.0, K350, K450, K 550   </a:t>
            </a:r>
          </a:p>
          <a:p>
            <a:pPr marL="285750" indent="-285750">
              <a:buFont typeface="Arial" panose="020B0604020202020204" pitchFamily="34" charset="0"/>
              <a:buChar char="•"/>
            </a:pPr>
            <a:r>
              <a:rPr lang="en-GB" sz="1400" dirty="0"/>
              <a:t>Program Auto On/Off</a:t>
            </a:r>
          </a:p>
          <a:p>
            <a:pPr marL="285750" indent="-285750">
              <a:buFont typeface="Arial" panose="020B0604020202020204" pitchFamily="34" charset="0"/>
              <a:buChar char="•"/>
            </a:pPr>
            <a:r>
              <a:rPr lang="en-GB" sz="1400" dirty="0"/>
              <a:t>Optional Water filter included</a:t>
            </a:r>
          </a:p>
          <a:p>
            <a:pPr marL="285750" indent="-285750">
              <a:buFont typeface="Arial" panose="020B0604020202020204" pitchFamily="34" charset="0"/>
              <a:buChar char="•"/>
            </a:pPr>
            <a:r>
              <a:rPr lang="en-GB" sz="1400" dirty="0"/>
              <a:t>Hot water Dispense</a:t>
            </a:r>
          </a:p>
          <a:p>
            <a:pPr marL="285750" indent="-285750">
              <a:buFont typeface="Arial" panose="020B0604020202020204" pitchFamily="34" charset="0"/>
              <a:buChar char="•"/>
            </a:pPr>
            <a:r>
              <a:rPr lang="en-GB" sz="1400" dirty="0"/>
              <a:t>Multiple Cup Sizes</a:t>
            </a:r>
            <a:endParaRPr lang="en-US" sz="1400" dirty="0"/>
          </a:p>
        </p:txBody>
      </p:sp>
      <p:sp>
        <p:nvSpPr>
          <p:cNvPr id="20" name="TextBox 19"/>
          <p:cNvSpPr txBox="1"/>
          <p:nvPr/>
        </p:nvSpPr>
        <p:spPr>
          <a:xfrm>
            <a:off x="6679624" y="2110846"/>
            <a:ext cx="1351722" cy="369332"/>
          </a:xfrm>
          <a:prstGeom prst="rect">
            <a:avLst/>
          </a:prstGeom>
          <a:solidFill>
            <a:schemeClr val="bg2"/>
          </a:solidFill>
        </p:spPr>
        <p:txBody>
          <a:bodyPr wrap="square" rtlCol="0">
            <a:spAutoFit/>
          </a:bodyPr>
          <a:lstStyle/>
          <a:p>
            <a:r>
              <a:rPr lang="en-GB" dirty="0"/>
              <a:t>Water Filter</a:t>
            </a:r>
            <a:endParaRPr lang="en-US" dirty="0"/>
          </a:p>
        </p:txBody>
      </p:sp>
      <p:sp>
        <p:nvSpPr>
          <p:cNvPr id="21" name="TextBox 20"/>
          <p:cNvSpPr txBox="1"/>
          <p:nvPr/>
        </p:nvSpPr>
        <p:spPr>
          <a:xfrm>
            <a:off x="5503493" y="3503155"/>
            <a:ext cx="2352261" cy="1446550"/>
          </a:xfrm>
          <a:prstGeom prst="rect">
            <a:avLst/>
          </a:prstGeom>
          <a:noFill/>
        </p:spPr>
        <p:txBody>
          <a:bodyPr wrap="square" rtlCol="0">
            <a:spAutoFit/>
          </a:bodyPr>
          <a:lstStyle/>
          <a:p>
            <a:r>
              <a:rPr lang="en-GB" dirty="0"/>
              <a:t>K 45 Keurig Elite </a:t>
            </a:r>
          </a:p>
          <a:p>
            <a:pPr marL="285750" indent="-285750">
              <a:buFont typeface="Arial" panose="020B0604020202020204" pitchFamily="34" charset="0"/>
              <a:buChar char="•"/>
            </a:pPr>
            <a:r>
              <a:rPr lang="en-GB" sz="1400" dirty="0"/>
              <a:t>Accepts My K Cup &amp; 3</a:t>
            </a:r>
            <a:r>
              <a:rPr lang="en-GB" sz="1400" baseline="30000" dirty="0"/>
              <a:t>rd</a:t>
            </a:r>
            <a:r>
              <a:rPr lang="en-GB" sz="1400" dirty="0"/>
              <a:t> party reusable filters</a:t>
            </a:r>
          </a:p>
          <a:p>
            <a:pPr marL="285750" indent="-285750">
              <a:buFont typeface="Arial" panose="020B0604020202020204" pitchFamily="34" charset="0"/>
              <a:buChar char="•"/>
            </a:pPr>
            <a:r>
              <a:rPr lang="en-GB" sz="1400" dirty="0"/>
              <a:t>48 ounce water reservoir</a:t>
            </a:r>
          </a:p>
          <a:p>
            <a:pPr marL="285750" indent="-285750">
              <a:buFont typeface="Arial" panose="020B0604020202020204" pitchFamily="34" charset="0"/>
              <a:buChar char="•"/>
            </a:pPr>
            <a:r>
              <a:rPr lang="en-GB" sz="1400" dirty="0"/>
              <a:t>3 cup sizes</a:t>
            </a:r>
          </a:p>
          <a:p>
            <a:pPr marL="285750" indent="-285750">
              <a:buFont typeface="Arial" panose="020B0604020202020204" pitchFamily="34" charset="0"/>
              <a:buChar char="•"/>
            </a:pPr>
            <a:endParaRPr lang="en-US" sz="1400" dirty="0"/>
          </a:p>
        </p:txBody>
      </p:sp>
      <p:sp>
        <p:nvSpPr>
          <p:cNvPr id="22" name="TextBox 21"/>
          <p:cNvSpPr txBox="1"/>
          <p:nvPr/>
        </p:nvSpPr>
        <p:spPr>
          <a:xfrm>
            <a:off x="7982994" y="3553926"/>
            <a:ext cx="2203174" cy="1446550"/>
          </a:xfrm>
          <a:prstGeom prst="rect">
            <a:avLst/>
          </a:prstGeom>
          <a:noFill/>
        </p:spPr>
        <p:txBody>
          <a:bodyPr wrap="square" rtlCol="0">
            <a:spAutoFit/>
          </a:bodyPr>
          <a:lstStyle/>
          <a:p>
            <a:r>
              <a:rPr lang="en-GB" dirty="0"/>
              <a:t>K 145</a:t>
            </a:r>
          </a:p>
          <a:p>
            <a:pPr marL="285750" indent="-285750">
              <a:buFont typeface="Arial" panose="020B0604020202020204" pitchFamily="34" charset="0"/>
              <a:buChar char="•"/>
            </a:pPr>
            <a:r>
              <a:rPr lang="en-GB" sz="1400" dirty="0"/>
              <a:t>Household &amp; commercial</a:t>
            </a:r>
          </a:p>
          <a:p>
            <a:pPr marL="285750" indent="-285750">
              <a:buFont typeface="Arial" panose="020B0604020202020204" pitchFamily="34" charset="0"/>
              <a:buChar char="•"/>
            </a:pPr>
            <a:r>
              <a:rPr lang="en-GB" sz="1400" dirty="0"/>
              <a:t>Accepts My K Cup &amp; 3</a:t>
            </a:r>
            <a:r>
              <a:rPr lang="en-GB" sz="1400" baseline="30000" dirty="0"/>
              <a:t>rd</a:t>
            </a:r>
            <a:r>
              <a:rPr lang="en-GB" sz="1400" dirty="0"/>
              <a:t> party reusable filters</a:t>
            </a:r>
          </a:p>
          <a:p>
            <a:pPr marL="285750" indent="-285750">
              <a:buFont typeface="Arial" panose="020B0604020202020204" pitchFamily="34" charset="0"/>
              <a:buChar char="•"/>
            </a:pPr>
            <a:endParaRPr lang="en-US" sz="1400" dirty="0"/>
          </a:p>
        </p:txBody>
      </p:sp>
      <p:cxnSp>
        <p:nvCxnSpPr>
          <p:cNvPr id="38" name="Straight Connector 37"/>
          <p:cNvCxnSpPr>
            <a:cxnSpLocks/>
          </p:cNvCxnSpPr>
          <p:nvPr/>
        </p:nvCxnSpPr>
        <p:spPr>
          <a:xfrm>
            <a:off x="1517900" y="3153242"/>
            <a:ext cx="1708737" cy="0"/>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1537776" y="3181655"/>
            <a:ext cx="0" cy="2631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p:cNvCxnSpPr/>
          <p:nvPr/>
        </p:nvCxnSpPr>
        <p:spPr>
          <a:xfrm>
            <a:off x="3226637" y="3181655"/>
            <a:ext cx="0" cy="2631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cxnSpLocks/>
            <a:stCxn id="14" idx="2"/>
          </p:cNvCxnSpPr>
          <p:nvPr/>
        </p:nvCxnSpPr>
        <p:spPr>
          <a:xfrm>
            <a:off x="2470430" y="1970551"/>
            <a:ext cx="0" cy="1172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a:off x="5701748" y="3035404"/>
            <a:ext cx="2623930" cy="0"/>
          </a:xfrm>
          <a:prstGeom prst="line">
            <a:avLst/>
          </a:prstGeom>
        </p:spPr>
        <p:style>
          <a:lnRef idx="1">
            <a:schemeClr val="dk1"/>
          </a:lnRef>
          <a:fillRef idx="0">
            <a:schemeClr val="dk1"/>
          </a:fillRef>
          <a:effectRef idx="0">
            <a:schemeClr val="dk1"/>
          </a:effectRef>
          <a:fontRef idx="minor">
            <a:schemeClr val="tx1"/>
          </a:fontRef>
        </p:style>
      </p:cxnSp>
      <p:cxnSp>
        <p:nvCxnSpPr>
          <p:cNvPr id="49" name="Straight Arrow Connector 48"/>
          <p:cNvCxnSpPr>
            <a:cxnSpLocks/>
          </p:cNvCxnSpPr>
          <p:nvPr/>
        </p:nvCxnSpPr>
        <p:spPr>
          <a:xfrm>
            <a:off x="5709167" y="3017875"/>
            <a:ext cx="0" cy="270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cxnSpLocks/>
          </p:cNvCxnSpPr>
          <p:nvPr/>
        </p:nvCxnSpPr>
        <p:spPr>
          <a:xfrm>
            <a:off x="8325678" y="3035404"/>
            <a:ext cx="0" cy="292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p:cNvCxnSpPr>
          <p:nvPr/>
        </p:nvCxnSpPr>
        <p:spPr>
          <a:xfrm>
            <a:off x="7355485" y="2519820"/>
            <a:ext cx="0" cy="4980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Connector 54"/>
          <p:cNvCxnSpPr>
            <a:cxnSpLocks/>
          </p:cNvCxnSpPr>
          <p:nvPr/>
        </p:nvCxnSpPr>
        <p:spPr>
          <a:xfrm flipH="1">
            <a:off x="2431243" y="1036461"/>
            <a:ext cx="1" cy="788197"/>
          </a:xfrm>
          <a:prstGeom prst="line">
            <a:avLst/>
          </a:prstGeom>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5062047" y="2943896"/>
            <a:ext cx="526775" cy="369332"/>
          </a:xfrm>
          <a:prstGeom prst="rect">
            <a:avLst/>
          </a:prstGeom>
          <a:solidFill>
            <a:schemeClr val="accent6">
              <a:lumMod val="40000"/>
              <a:lumOff val="60000"/>
            </a:schemeClr>
          </a:solidFill>
        </p:spPr>
        <p:txBody>
          <a:bodyPr wrap="square" rtlCol="0">
            <a:spAutoFit/>
          </a:bodyPr>
          <a:lstStyle/>
          <a:p>
            <a:r>
              <a:rPr lang="en-GB" dirty="0"/>
              <a:t>Yes</a:t>
            </a:r>
            <a:endParaRPr lang="en-US" dirty="0"/>
          </a:p>
        </p:txBody>
      </p:sp>
      <p:sp>
        <p:nvSpPr>
          <p:cNvPr id="63" name="TextBox 62"/>
          <p:cNvSpPr txBox="1"/>
          <p:nvPr/>
        </p:nvSpPr>
        <p:spPr>
          <a:xfrm>
            <a:off x="8380673" y="2969664"/>
            <a:ext cx="526775" cy="369332"/>
          </a:xfrm>
          <a:prstGeom prst="rect">
            <a:avLst/>
          </a:prstGeom>
          <a:solidFill>
            <a:schemeClr val="accent2">
              <a:lumMod val="60000"/>
              <a:lumOff val="40000"/>
            </a:schemeClr>
          </a:solidFill>
        </p:spPr>
        <p:txBody>
          <a:bodyPr wrap="square" rtlCol="0">
            <a:spAutoFit/>
          </a:bodyPr>
          <a:lstStyle/>
          <a:p>
            <a:r>
              <a:rPr lang="en-GB" dirty="0"/>
              <a:t>No</a:t>
            </a:r>
            <a:endParaRPr lang="en-US" dirty="0"/>
          </a:p>
        </p:txBody>
      </p:sp>
      <p:sp>
        <p:nvSpPr>
          <p:cNvPr id="2" name="Footer Placeholder 1"/>
          <p:cNvSpPr>
            <a:spLocks noGrp="1"/>
          </p:cNvSpPr>
          <p:nvPr>
            <p:ph type="ftr" sz="quarter" idx="11"/>
          </p:nvPr>
        </p:nvSpPr>
        <p:spPr/>
        <p:txBody>
          <a:bodyPr/>
          <a:lstStyle/>
          <a:p>
            <a:r>
              <a:rPr lang="en-GB" dirty="0"/>
              <a:t>8</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8</a:t>
            </a:fld>
            <a:endParaRPr lang="en-US"/>
          </a:p>
        </p:txBody>
      </p:sp>
      <p:sp>
        <p:nvSpPr>
          <p:cNvPr id="9" name="TextBox 8"/>
          <p:cNvSpPr txBox="1"/>
          <p:nvPr/>
        </p:nvSpPr>
        <p:spPr>
          <a:xfrm>
            <a:off x="3147124" y="5281402"/>
            <a:ext cx="4523404" cy="369332"/>
          </a:xfrm>
          <a:prstGeom prst="rect">
            <a:avLst/>
          </a:prstGeom>
          <a:solidFill>
            <a:schemeClr val="accent5">
              <a:lumMod val="20000"/>
              <a:lumOff val="80000"/>
            </a:schemeClr>
          </a:solidFill>
        </p:spPr>
        <p:txBody>
          <a:bodyPr wrap="square" rtlCol="0">
            <a:spAutoFit/>
          </a:bodyPr>
          <a:lstStyle/>
          <a:p>
            <a:r>
              <a:rPr lang="en-GB" dirty="0"/>
              <a:t>Differentiating its products with more services</a:t>
            </a:r>
            <a:endParaRPr lang="en-US" dirty="0"/>
          </a:p>
        </p:txBody>
      </p:sp>
    </p:spTree>
    <p:extLst>
      <p:ext uri="{BB962C8B-B14F-4D97-AF65-F5344CB8AC3E}">
        <p14:creationId xmlns:p14="http://schemas.microsoft.com/office/powerpoint/2010/main" val="1660437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13045" y="106017"/>
            <a:ext cx="6029738" cy="523220"/>
          </a:xfrm>
          <a:prstGeom prst="rect">
            <a:avLst/>
          </a:prstGeom>
          <a:noFill/>
        </p:spPr>
        <p:txBody>
          <a:bodyPr wrap="square" rtlCol="0">
            <a:spAutoFit/>
          </a:bodyPr>
          <a:lstStyle/>
          <a:p>
            <a:r>
              <a:rPr lang="en-GB" sz="2800" b="1" dirty="0">
                <a:solidFill>
                  <a:srgbClr val="002060"/>
                </a:solidFill>
              </a:rPr>
              <a:t>Keurig’s Market Competitive Strategy</a:t>
            </a:r>
            <a:endParaRPr lang="en-US" sz="2800" b="1" dirty="0">
              <a:solidFill>
                <a:srgbClr val="002060"/>
              </a:solidFill>
            </a:endParaRPr>
          </a:p>
        </p:txBody>
      </p:sp>
      <p:pic>
        <p:nvPicPr>
          <p:cNvPr id="6" name="Picture 5"/>
          <p:cNvPicPr>
            <a:picLocks noChangeAspect="1"/>
          </p:cNvPicPr>
          <p:nvPr/>
        </p:nvPicPr>
        <p:blipFill>
          <a:blip r:embed="rId2"/>
          <a:stretch>
            <a:fillRect/>
          </a:stretch>
        </p:blipFill>
        <p:spPr>
          <a:xfrm>
            <a:off x="8686695" y="666924"/>
            <a:ext cx="3295733" cy="1964515"/>
          </a:xfrm>
          <a:prstGeom prst="rect">
            <a:avLst/>
          </a:prstGeom>
        </p:spPr>
      </p:pic>
      <p:sp>
        <p:nvSpPr>
          <p:cNvPr id="7" name="TextBox 6"/>
          <p:cNvSpPr txBox="1"/>
          <p:nvPr/>
        </p:nvSpPr>
        <p:spPr>
          <a:xfrm>
            <a:off x="807373" y="975883"/>
            <a:ext cx="821635" cy="369332"/>
          </a:xfrm>
          <a:prstGeom prst="rect">
            <a:avLst/>
          </a:prstGeom>
          <a:solidFill>
            <a:srgbClr val="92D050"/>
          </a:solidFill>
        </p:spPr>
        <p:txBody>
          <a:bodyPr wrap="square" rtlCol="0">
            <a:spAutoFit/>
          </a:bodyPr>
          <a:lstStyle/>
          <a:p>
            <a:r>
              <a:rPr lang="en-GB" dirty="0"/>
              <a:t>Part 3:</a:t>
            </a:r>
            <a:endParaRPr lang="en-US" dirty="0"/>
          </a:p>
        </p:txBody>
      </p:sp>
      <p:sp>
        <p:nvSpPr>
          <p:cNvPr id="8" name="TextBox 7"/>
          <p:cNvSpPr txBox="1"/>
          <p:nvPr/>
        </p:nvSpPr>
        <p:spPr>
          <a:xfrm>
            <a:off x="1834313" y="861774"/>
            <a:ext cx="6647077" cy="5632311"/>
          </a:xfrm>
          <a:prstGeom prst="rect">
            <a:avLst/>
          </a:prstGeom>
          <a:noFill/>
        </p:spPr>
        <p:txBody>
          <a:bodyPr wrap="square" rtlCol="0">
            <a:spAutoFit/>
          </a:bodyPr>
          <a:lstStyle/>
          <a:p>
            <a:r>
              <a:rPr lang="en-GB" b="1" dirty="0">
                <a:solidFill>
                  <a:srgbClr val="C00000"/>
                </a:solidFill>
              </a:rPr>
              <a:t>For Brewer : </a:t>
            </a:r>
            <a:r>
              <a:rPr lang="en-GB" dirty="0"/>
              <a:t>market skimming for the brewer</a:t>
            </a:r>
          </a:p>
          <a:p>
            <a:endParaRPr lang="en-GB" dirty="0"/>
          </a:p>
          <a:p>
            <a:r>
              <a:rPr lang="en-GB" b="1" dirty="0">
                <a:solidFill>
                  <a:schemeClr val="accent4">
                    <a:lumMod val="50000"/>
                  </a:schemeClr>
                </a:solidFill>
              </a:rPr>
              <a:t>Strategy </a:t>
            </a:r>
            <a:r>
              <a:rPr lang="en-GB" dirty="0"/>
              <a:t>: Focus on premium market at first and then penetrate it with mid-price.</a:t>
            </a:r>
          </a:p>
          <a:p>
            <a:r>
              <a:rPr lang="en-GB" b="1" dirty="0">
                <a:solidFill>
                  <a:schemeClr val="tx2">
                    <a:lumMod val="50000"/>
                  </a:schemeClr>
                </a:solidFill>
              </a:rPr>
              <a:t>Reason </a:t>
            </a:r>
            <a:r>
              <a:rPr lang="en-GB" dirty="0"/>
              <a:t>: Target core users (office goers)</a:t>
            </a:r>
          </a:p>
          <a:p>
            <a:endParaRPr lang="en-GB" i="1" dirty="0"/>
          </a:p>
          <a:p>
            <a:r>
              <a:rPr lang="en-GB" i="1" dirty="0"/>
              <a:t>Premium launching for </a:t>
            </a:r>
            <a:r>
              <a:rPr lang="en-GB" dirty="0"/>
              <a:t>$299 : speedy to use, faster dispensing , convenience of self clean-up.</a:t>
            </a:r>
          </a:p>
          <a:p>
            <a:r>
              <a:rPr lang="en-GB" dirty="0"/>
              <a:t>Benefits: </a:t>
            </a:r>
          </a:p>
          <a:p>
            <a:pPr marL="285750" indent="-285750">
              <a:buFont typeface="Calibri" panose="020F0502020204030204" pitchFamily="34" charset="0"/>
              <a:buChar char="."/>
            </a:pPr>
            <a:r>
              <a:rPr lang="en-GB" dirty="0"/>
              <a:t>Less price sensitive segment</a:t>
            </a:r>
          </a:p>
          <a:p>
            <a:pPr marL="285750" indent="-285750">
              <a:buFont typeface="Calibri" panose="020F0502020204030204" pitchFamily="34" charset="0"/>
              <a:buChar char="."/>
            </a:pPr>
            <a:r>
              <a:rPr lang="en-GB" dirty="0"/>
              <a:t>Definite value proposition</a:t>
            </a:r>
          </a:p>
          <a:p>
            <a:pPr marL="285750" indent="-285750">
              <a:buFont typeface="Calibri" panose="020F0502020204030204" pitchFamily="34" charset="0"/>
              <a:buChar char="."/>
            </a:pPr>
            <a:r>
              <a:rPr lang="en-GB" dirty="0"/>
              <a:t>Profitable pricing and market skimming</a:t>
            </a:r>
          </a:p>
          <a:p>
            <a:endParaRPr lang="en-GB" i="1" dirty="0"/>
          </a:p>
          <a:p>
            <a:r>
              <a:rPr lang="en-GB" i="1" dirty="0"/>
              <a:t>Basic launching for </a:t>
            </a:r>
            <a:r>
              <a:rPr lang="en-GB" dirty="0"/>
              <a:t>$130 : not competing Nespresso which costs $250</a:t>
            </a:r>
          </a:p>
          <a:p>
            <a:r>
              <a:rPr lang="en-GB" dirty="0"/>
              <a:t>Benefits: </a:t>
            </a:r>
          </a:p>
          <a:p>
            <a:pPr marL="285750" indent="-285750">
              <a:buFont typeface="Calibri" panose="020F0502020204030204" pitchFamily="34" charset="0"/>
              <a:buChar char="."/>
            </a:pPr>
            <a:r>
              <a:rPr lang="en-GB" dirty="0"/>
              <a:t>Market penetration at a low price outstripping the competitors with lowest cost</a:t>
            </a:r>
          </a:p>
          <a:p>
            <a:pPr marL="285750" indent="-285750">
              <a:buFont typeface="Calibri" panose="020F0502020204030204" pitchFamily="34" charset="0"/>
              <a:buChar char="."/>
            </a:pPr>
            <a:r>
              <a:rPr lang="en-GB" dirty="0"/>
              <a:t>Lower than the amount spent on Starbucks daily for a month</a:t>
            </a:r>
          </a:p>
          <a:p>
            <a:endParaRPr lang="en-GB" dirty="0"/>
          </a:p>
          <a:p>
            <a:endParaRPr lang="en-US" dirty="0"/>
          </a:p>
        </p:txBody>
      </p:sp>
      <p:pic>
        <p:nvPicPr>
          <p:cNvPr id="2050" name="Picture 2" descr="http://old.seattletimes.com/ABPub/2014/02/15/202292105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542" y="2796622"/>
            <a:ext cx="3612671" cy="3930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GB" dirty="0"/>
              <a:t>9</a:t>
            </a:r>
            <a:endParaRPr lang="en-US" dirty="0"/>
          </a:p>
        </p:txBody>
      </p:sp>
      <p:sp>
        <p:nvSpPr>
          <p:cNvPr id="3" name="Slide Number Placeholder 2"/>
          <p:cNvSpPr>
            <a:spLocks noGrp="1"/>
          </p:cNvSpPr>
          <p:nvPr>
            <p:ph type="sldNum" sz="quarter" idx="12"/>
          </p:nvPr>
        </p:nvSpPr>
        <p:spPr/>
        <p:txBody>
          <a:bodyPr/>
          <a:lstStyle/>
          <a:p>
            <a:fld id="{AE8145CD-6F84-4614-A724-6985D0CCAC7F}" type="slidenum">
              <a:rPr lang="en-US" smtClean="0"/>
              <a:t>9</a:t>
            </a:fld>
            <a:endParaRPr lang="en-US"/>
          </a:p>
        </p:txBody>
      </p:sp>
    </p:spTree>
    <p:extLst>
      <p:ext uri="{BB962C8B-B14F-4D97-AF65-F5344CB8AC3E}">
        <p14:creationId xmlns:p14="http://schemas.microsoft.com/office/powerpoint/2010/main" val="3748113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Keurig Voice PPT</Template>
  <TotalTime>56</TotalTime>
  <Words>4753</Words>
  <Application>Microsoft Office PowerPoint</Application>
  <PresentationFormat>Widescreen</PresentationFormat>
  <Paragraphs>756</Paragraphs>
  <Slides>46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Cambria</vt:lpstr>
      <vt:lpstr>Courier New</vt:lpstr>
      <vt:lpstr>Symbol</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Competition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Kalpana Rai</dc:creator>
  <cp:lastModifiedBy>Kalpana Rai</cp:lastModifiedBy>
  <cp:revision>5</cp:revision>
  <dcterms:created xsi:type="dcterms:W3CDTF">2017-05-03T03:00:58Z</dcterms:created>
  <dcterms:modified xsi:type="dcterms:W3CDTF">2017-05-03T03:57:04Z</dcterms:modified>
</cp:coreProperties>
</file>